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111"/>
  </p:notesMasterIdLst>
  <p:handoutMasterIdLst>
    <p:handoutMasterId r:id="rId112"/>
  </p:handoutMasterIdLst>
  <p:sldIdLst>
    <p:sldId id="256" r:id="rId2"/>
    <p:sldId id="257" r:id="rId3"/>
    <p:sldId id="259" r:id="rId4"/>
    <p:sldId id="261" r:id="rId5"/>
    <p:sldId id="304" r:id="rId6"/>
    <p:sldId id="375" r:id="rId7"/>
    <p:sldId id="376" r:id="rId8"/>
    <p:sldId id="287" r:id="rId9"/>
    <p:sldId id="286" r:id="rId10"/>
    <p:sldId id="283" r:id="rId11"/>
    <p:sldId id="282" r:id="rId12"/>
    <p:sldId id="284" r:id="rId13"/>
    <p:sldId id="285" r:id="rId14"/>
    <p:sldId id="264" r:id="rId15"/>
    <p:sldId id="266" r:id="rId16"/>
    <p:sldId id="262" r:id="rId17"/>
    <p:sldId id="288" r:id="rId18"/>
    <p:sldId id="290" r:id="rId19"/>
    <p:sldId id="294" r:id="rId20"/>
    <p:sldId id="298" r:id="rId21"/>
    <p:sldId id="295" r:id="rId22"/>
    <p:sldId id="296" r:id="rId23"/>
    <p:sldId id="297" r:id="rId24"/>
    <p:sldId id="291" r:id="rId25"/>
    <p:sldId id="299" r:id="rId26"/>
    <p:sldId id="300" r:id="rId27"/>
    <p:sldId id="301" r:id="rId28"/>
    <p:sldId id="302" r:id="rId29"/>
    <p:sldId id="303" r:id="rId30"/>
    <p:sldId id="293" r:id="rId31"/>
    <p:sldId id="292" r:id="rId32"/>
    <p:sldId id="305" r:id="rId33"/>
    <p:sldId id="306" r:id="rId34"/>
    <p:sldId id="307" r:id="rId35"/>
    <p:sldId id="310" r:id="rId36"/>
    <p:sldId id="312" r:id="rId37"/>
    <p:sldId id="316" r:id="rId38"/>
    <p:sldId id="311" r:id="rId39"/>
    <p:sldId id="318" r:id="rId40"/>
    <p:sldId id="317" r:id="rId41"/>
    <p:sldId id="308" r:id="rId42"/>
    <p:sldId id="319" r:id="rId43"/>
    <p:sldId id="328" r:id="rId44"/>
    <p:sldId id="263" r:id="rId45"/>
    <p:sldId id="265" r:id="rId46"/>
    <p:sldId id="280" r:id="rId47"/>
    <p:sldId id="268" r:id="rId48"/>
    <p:sldId id="269" r:id="rId49"/>
    <p:sldId id="327" r:id="rId50"/>
    <p:sldId id="326" r:id="rId51"/>
    <p:sldId id="270" r:id="rId52"/>
    <p:sldId id="271" r:id="rId53"/>
    <p:sldId id="272" r:id="rId54"/>
    <p:sldId id="273" r:id="rId55"/>
    <p:sldId id="274" r:id="rId56"/>
    <p:sldId id="275" r:id="rId57"/>
    <p:sldId id="276" r:id="rId58"/>
    <p:sldId id="277" r:id="rId59"/>
    <p:sldId id="278" r:id="rId60"/>
    <p:sldId id="267" r:id="rId61"/>
    <p:sldId id="320" r:id="rId62"/>
    <p:sldId id="321" r:id="rId63"/>
    <p:sldId id="322" r:id="rId64"/>
    <p:sldId id="323" r:id="rId65"/>
    <p:sldId id="324" r:id="rId66"/>
    <p:sldId id="325" r:id="rId67"/>
    <p:sldId id="332" r:id="rId68"/>
    <p:sldId id="351" r:id="rId69"/>
    <p:sldId id="353" r:id="rId70"/>
    <p:sldId id="354" r:id="rId71"/>
    <p:sldId id="355" r:id="rId72"/>
    <p:sldId id="359" r:id="rId73"/>
    <p:sldId id="360" r:id="rId74"/>
    <p:sldId id="356" r:id="rId75"/>
    <p:sldId id="361" r:id="rId76"/>
    <p:sldId id="357" r:id="rId77"/>
    <p:sldId id="358" r:id="rId78"/>
    <p:sldId id="363" r:id="rId79"/>
    <p:sldId id="364" r:id="rId80"/>
    <p:sldId id="365" r:id="rId81"/>
    <p:sldId id="368" r:id="rId82"/>
    <p:sldId id="366" r:id="rId83"/>
    <p:sldId id="369" r:id="rId84"/>
    <p:sldId id="367" r:id="rId85"/>
    <p:sldId id="370" r:id="rId86"/>
    <p:sldId id="371" r:id="rId87"/>
    <p:sldId id="352" r:id="rId88"/>
    <p:sldId id="329" r:id="rId89"/>
    <p:sldId id="333" r:id="rId90"/>
    <p:sldId id="335" r:id="rId91"/>
    <p:sldId id="336" r:id="rId92"/>
    <p:sldId id="334" r:id="rId93"/>
    <p:sldId id="341" r:id="rId94"/>
    <p:sldId id="342" r:id="rId95"/>
    <p:sldId id="343" r:id="rId96"/>
    <p:sldId id="337" r:id="rId97"/>
    <p:sldId id="339" r:id="rId98"/>
    <p:sldId id="338" r:id="rId99"/>
    <p:sldId id="340" r:id="rId100"/>
    <p:sldId id="349" r:id="rId101"/>
    <p:sldId id="350" r:id="rId102"/>
    <p:sldId id="344" r:id="rId103"/>
    <p:sldId id="345" r:id="rId104"/>
    <p:sldId id="346" r:id="rId105"/>
    <p:sldId id="348" r:id="rId106"/>
    <p:sldId id="260" r:id="rId107"/>
    <p:sldId id="372" r:id="rId108"/>
    <p:sldId id="374" r:id="rId109"/>
    <p:sldId id="373" r:id="rId1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75E278A-FF0E-49A4-B170-79828D63BBAD}">
          <p14:sldIdLst>
            <p14:sldId id="256"/>
            <p14:sldId id="257"/>
            <p14:sldId id="259"/>
            <p14:sldId id="261"/>
            <p14:sldId id="304"/>
            <p14:sldId id="375"/>
            <p14:sldId id="376"/>
            <p14:sldId id="287"/>
            <p14:sldId id="286"/>
          </p14:sldIdLst>
        </p14:section>
        <p14:section name="manifesto" id="{CEEF8C71-86C7-47E5-BB00-804B18E9324F}">
          <p14:sldIdLst>
            <p14:sldId id="283"/>
            <p14:sldId id="282"/>
            <p14:sldId id="284"/>
            <p14:sldId id="285"/>
            <p14:sldId id="264"/>
            <p14:sldId id="266"/>
            <p14:sldId id="262"/>
          </p14:sldIdLst>
        </p14:section>
        <p14:section name="test driven" id="{19E0190F-C6F8-44E9-A8B7-15BC1DA0609D}">
          <p14:sldIdLst>
            <p14:sldId id="288"/>
            <p14:sldId id="290"/>
            <p14:sldId id="294"/>
            <p14:sldId id="298"/>
            <p14:sldId id="295"/>
            <p14:sldId id="296"/>
            <p14:sldId id="297"/>
            <p14:sldId id="291"/>
            <p14:sldId id="299"/>
            <p14:sldId id="300"/>
            <p14:sldId id="301"/>
            <p14:sldId id="302"/>
            <p14:sldId id="303"/>
            <p14:sldId id="293"/>
            <p14:sldId id="292"/>
          </p14:sldIdLst>
        </p14:section>
        <p14:section name="Programmation collaborative" id="{25F96E7D-F7D6-4EA7-B57F-F557691A334D}">
          <p14:sldIdLst>
            <p14:sldId id="305"/>
            <p14:sldId id="306"/>
            <p14:sldId id="307"/>
            <p14:sldId id="310"/>
            <p14:sldId id="312"/>
            <p14:sldId id="316"/>
            <p14:sldId id="311"/>
            <p14:sldId id="318"/>
            <p14:sldId id="317"/>
            <p14:sldId id="308"/>
            <p14:sldId id="319"/>
            <p14:sldId id="328"/>
          </p14:sldIdLst>
        </p14:section>
        <p14:section name="Clean Code" id="{31005359-DDD4-41BA-A106-D222280AACBB}">
          <p14:sldIdLst>
            <p14:sldId id="263"/>
            <p14:sldId id="265"/>
            <p14:sldId id="280"/>
            <p14:sldId id="268"/>
            <p14:sldId id="269"/>
            <p14:sldId id="327"/>
            <p14:sldId id="326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67"/>
          </p14:sldIdLst>
        </p14:section>
        <p14:section name="refactoring" id="{4C4BEA5F-A659-4B43-B101-58EE137CC041}">
          <p14:sldIdLst>
            <p14:sldId id="320"/>
            <p14:sldId id="321"/>
            <p14:sldId id="322"/>
            <p14:sldId id="323"/>
            <p14:sldId id="324"/>
            <p14:sldId id="325"/>
          </p14:sldIdLst>
        </p14:section>
        <p14:section name="Patterns &amp; others" id="{26288C8A-12C1-4437-B19F-B13E24263AE4}">
          <p14:sldIdLst>
            <p14:sldId id="332"/>
            <p14:sldId id="351"/>
            <p14:sldId id="353"/>
            <p14:sldId id="354"/>
            <p14:sldId id="355"/>
            <p14:sldId id="359"/>
            <p14:sldId id="360"/>
            <p14:sldId id="356"/>
            <p14:sldId id="361"/>
            <p14:sldId id="357"/>
            <p14:sldId id="358"/>
            <p14:sldId id="363"/>
            <p14:sldId id="364"/>
            <p14:sldId id="365"/>
            <p14:sldId id="368"/>
            <p14:sldId id="366"/>
            <p14:sldId id="369"/>
            <p14:sldId id="367"/>
            <p14:sldId id="370"/>
            <p14:sldId id="371"/>
            <p14:sldId id="352"/>
            <p14:sldId id="329"/>
            <p14:sldId id="333"/>
            <p14:sldId id="335"/>
            <p14:sldId id="336"/>
            <p14:sldId id="334"/>
            <p14:sldId id="341"/>
            <p14:sldId id="342"/>
            <p14:sldId id="343"/>
            <p14:sldId id="337"/>
            <p14:sldId id="339"/>
            <p14:sldId id="338"/>
            <p14:sldId id="340"/>
            <p14:sldId id="349"/>
            <p14:sldId id="350"/>
          </p14:sldIdLst>
        </p14:section>
        <p14:section name="conclusion" id="{9B8AB458-E67D-4151-ACC4-EC10F64D9A09}">
          <p14:sldIdLst>
            <p14:sldId id="344"/>
            <p14:sldId id="345"/>
            <p14:sldId id="346"/>
          </p14:sldIdLst>
        </p14:section>
        <p14:section name="references" id="{B6F55BA4-4C0C-4933-B873-00E5C8EF1DA4}">
          <p14:sldIdLst>
            <p14:sldId id="348"/>
            <p14:sldId id="260"/>
            <p14:sldId id="372"/>
            <p14:sldId id="374"/>
            <p14:sldId id="3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  <p:cmAuthor id="3" name="H Cedric" initials="HC" lastIdx="1" clrIdx="2">
    <p:extLst>
      <p:ext uri="{19B8F6BF-5375-455C-9EA6-DF929625EA0E}">
        <p15:presenceInfo xmlns:p15="http://schemas.microsoft.com/office/powerpoint/2012/main" userId="a136e17b181a745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24726"/>
    <a:srgbClr val="404040"/>
    <a:srgbClr val="FF9B45"/>
    <a:srgbClr val="DD462F"/>
    <a:srgbClr val="F8CFB6"/>
    <a:srgbClr val="F8CAB6"/>
    <a:srgbClr val="923922"/>
    <a:srgbClr val="F5F5F5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41" autoAdjust="0"/>
    <p:restoredTop sz="81744" autoAdjust="0"/>
  </p:normalViewPr>
  <p:slideViewPr>
    <p:cSldViewPr snapToGrid="0">
      <p:cViewPr varScale="1">
        <p:scale>
          <a:sx n="119" d="100"/>
          <a:sy n="119" d="100"/>
        </p:scale>
        <p:origin x="216" y="2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commentAuthors" Target="commentAuthor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0C54F2-954A-469F-B14F-B5F1223B6E5C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</dgm:pt>
    <dgm:pt modelId="{7C874171-6A90-46D9-B015-E1EBD32C64CD}">
      <dgm:prSet phldrT="[Text]" custT="1"/>
      <dgm:spPr/>
      <dgm:t>
        <a:bodyPr/>
        <a:lstStyle/>
        <a:p>
          <a:r>
            <a:rPr lang="fr-FR" sz="1200" dirty="0"/>
            <a:t>End 2 end tests</a:t>
          </a:r>
        </a:p>
      </dgm:t>
    </dgm:pt>
    <dgm:pt modelId="{B520EB93-1D1D-40A4-B8BF-0BAF35EB04F4}" type="parTrans" cxnId="{44B93BB0-682B-45BE-9089-A0F76862224D}">
      <dgm:prSet/>
      <dgm:spPr/>
      <dgm:t>
        <a:bodyPr/>
        <a:lstStyle/>
        <a:p>
          <a:endParaRPr lang="fr-FR" sz="1100"/>
        </a:p>
      </dgm:t>
    </dgm:pt>
    <dgm:pt modelId="{01FDC98E-CD27-4AED-AC20-6D9045F03943}" type="sibTrans" cxnId="{44B93BB0-682B-45BE-9089-A0F76862224D}">
      <dgm:prSet/>
      <dgm:spPr/>
      <dgm:t>
        <a:bodyPr/>
        <a:lstStyle/>
        <a:p>
          <a:endParaRPr lang="fr-FR" sz="1100"/>
        </a:p>
      </dgm:t>
    </dgm:pt>
    <dgm:pt modelId="{7975E9D2-CF81-478D-AF4F-481133A68E63}">
      <dgm:prSet phldrT="[Text]" custT="1"/>
      <dgm:spPr/>
      <dgm:t>
        <a:bodyPr/>
        <a:lstStyle/>
        <a:p>
          <a:r>
            <a:rPr lang="fr-FR" sz="1200" dirty="0" err="1"/>
            <a:t>Integration</a:t>
          </a:r>
          <a:r>
            <a:rPr lang="fr-FR" sz="1200" dirty="0"/>
            <a:t> tests</a:t>
          </a:r>
        </a:p>
      </dgm:t>
    </dgm:pt>
    <dgm:pt modelId="{5B4FB0EF-2F80-4BEF-8C6C-0DC8FFE15444}" type="parTrans" cxnId="{4AD05373-F501-4103-9828-FBCDFA62D7C8}">
      <dgm:prSet/>
      <dgm:spPr/>
      <dgm:t>
        <a:bodyPr/>
        <a:lstStyle/>
        <a:p>
          <a:endParaRPr lang="fr-FR" sz="1100"/>
        </a:p>
      </dgm:t>
    </dgm:pt>
    <dgm:pt modelId="{B41DD39C-A5C7-434B-9FA5-BD46A9FB3026}" type="sibTrans" cxnId="{4AD05373-F501-4103-9828-FBCDFA62D7C8}">
      <dgm:prSet/>
      <dgm:spPr/>
      <dgm:t>
        <a:bodyPr/>
        <a:lstStyle/>
        <a:p>
          <a:endParaRPr lang="fr-FR" sz="1100"/>
        </a:p>
      </dgm:t>
    </dgm:pt>
    <dgm:pt modelId="{D22EF10F-204D-4F13-B8AE-E0BEC00FF9B5}">
      <dgm:prSet phldrT="[Text]" custT="1"/>
      <dgm:spPr/>
      <dgm:t>
        <a:bodyPr/>
        <a:lstStyle/>
        <a:p>
          <a:r>
            <a:rPr lang="fr-FR" sz="1200" dirty="0"/>
            <a:t>Unit tests</a:t>
          </a:r>
        </a:p>
      </dgm:t>
    </dgm:pt>
    <dgm:pt modelId="{0EA0562B-BA4E-49DF-9249-6DCCD17D8C9E}" type="parTrans" cxnId="{0083FC61-1DB4-4ED1-9DC0-E8E19179DE24}">
      <dgm:prSet/>
      <dgm:spPr/>
      <dgm:t>
        <a:bodyPr/>
        <a:lstStyle/>
        <a:p>
          <a:endParaRPr lang="fr-FR" sz="1100"/>
        </a:p>
      </dgm:t>
    </dgm:pt>
    <dgm:pt modelId="{D2AD33BD-BEE6-4918-8E5A-C56DC7B1266E}" type="sibTrans" cxnId="{0083FC61-1DB4-4ED1-9DC0-E8E19179DE24}">
      <dgm:prSet/>
      <dgm:spPr/>
      <dgm:t>
        <a:bodyPr/>
        <a:lstStyle/>
        <a:p>
          <a:endParaRPr lang="fr-FR" sz="1100"/>
        </a:p>
      </dgm:t>
    </dgm:pt>
    <dgm:pt modelId="{9C17E614-674D-490B-9FF3-FA97647AF3DC}" type="pres">
      <dgm:prSet presAssocID="{640C54F2-954A-469F-B14F-B5F1223B6E5C}" presName="compositeShape" presStyleCnt="0">
        <dgm:presLayoutVars>
          <dgm:dir/>
          <dgm:resizeHandles/>
        </dgm:presLayoutVars>
      </dgm:prSet>
      <dgm:spPr/>
    </dgm:pt>
    <dgm:pt modelId="{E4E11212-6B4F-4BCB-9BBA-FF17CFEB2C39}" type="pres">
      <dgm:prSet presAssocID="{640C54F2-954A-469F-B14F-B5F1223B6E5C}" presName="pyramid" presStyleLbl="node1" presStyleIdx="0" presStyleCnt="1"/>
      <dgm:spPr/>
    </dgm:pt>
    <dgm:pt modelId="{DB54F14C-E8EF-4FE4-9D15-6A72405B78A4}" type="pres">
      <dgm:prSet presAssocID="{640C54F2-954A-469F-B14F-B5F1223B6E5C}" presName="theList" presStyleCnt="0"/>
      <dgm:spPr/>
    </dgm:pt>
    <dgm:pt modelId="{84A578E0-D3CE-46F4-AD3A-823E5C6A6229}" type="pres">
      <dgm:prSet presAssocID="{7C874171-6A90-46D9-B015-E1EBD32C64CD}" presName="aNode" presStyleLbl="fgAcc1" presStyleIdx="0" presStyleCnt="3">
        <dgm:presLayoutVars>
          <dgm:bulletEnabled val="1"/>
        </dgm:presLayoutVars>
      </dgm:prSet>
      <dgm:spPr/>
    </dgm:pt>
    <dgm:pt modelId="{5A0257E3-964C-4979-B54D-AD983570A334}" type="pres">
      <dgm:prSet presAssocID="{7C874171-6A90-46D9-B015-E1EBD32C64CD}" presName="aSpace" presStyleCnt="0"/>
      <dgm:spPr/>
    </dgm:pt>
    <dgm:pt modelId="{52A9CAA7-9878-4D90-9CFF-5902C7D8D792}" type="pres">
      <dgm:prSet presAssocID="{7975E9D2-CF81-478D-AF4F-481133A68E63}" presName="aNode" presStyleLbl="fgAcc1" presStyleIdx="1" presStyleCnt="3">
        <dgm:presLayoutVars>
          <dgm:bulletEnabled val="1"/>
        </dgm:presLayoutVars>
      </dgm:prSet>
      <dgm:spPr/>
    </dgm:pt>
    <dgm:pt modelId="{B8CF2E76-D536-4307-9DB4-83FA23DC7F00}" type="pres">
      <dgm:prSet presAssocID="{7975E9D2-CF81-478D-AF4F-481133A68E63}" presName="aSpace" presStyleCnt="0"/>
      <dgm:spPr/>
    </dgm:pt>
    <dgm:pt modelId="{3581EE78-E339-448C-9F2A-9F3C4662F05D}" type="pres">
      <dgm:prSet presAssocID="{D22EF10F-204D-4F13-B8AE-E0BEC00FF9B5}" presName="aNode" presStyleLbl="fgAcc1" presStyleIdx="2" presStyleCnt="3">
        <dgm:presLayoutVars>
          <dgm:bulletEnabled val="1"/>
        </dgm:presLayoutVars>
      </dgm:prSet>
      <dgm:spPr/>
    </dgm:pt>
    <dgm:pt modelId="{B3CF16CB-7E7B-49EB-9741-E314F3EFE171}" type="pres">
      <dgm:prSet presAssocID="{D22EF10F-204D-4F13-B8AE-E0BEC00FF9B5}" presName="aSpace" presStyleCnt="0"/>
      <dgm:spPr/>
    </dgm:pt>
  </dgm:ptLst>
  <dgm:cxnLst>
    <dgm:cxn modelId="{33958339-274B-447D-8C58-729DEDFA56D6}" type="presOf" srcId="{640C54F2-954A-469F-B14F-B5F1223B6E5C}" destId="{9C17E614-674D-490B-9FF3-FA97647AF3DC}" srcOrd="0" destOrd="0" presId="urn:microsoft.com/office/officeart/2005/8/layout/pyramid2"/>
    <dgm:cxn modelId="{0083FC61-1DB4-4ED1-9DC0-E8E19179DE24}" srcId="{640C54F2-954A-469F-B14F-B5F1223B6E5C}" destId="{D22EF10F-204D-4F13-B8AE-E0BEC00FF9B5}" srcOrd="2" destOrd="0" parTransId="{0EA0562B-BA4E-49DF-9249-6DCCD17D8C9E}" sibTransId="{D2AD33BD-BEE6-4918-8E5A-C56DC7B1266E}"/>
    <dgm:cxn modelId="{4C34C46E-DC8A-4CA9-9136-D3F555B5C296}" type="presOf" srcId="{7C874171-6A90-46D9-B015-E1EBD32C64CD}" destId="{84A578E0-D3CE-46F4-AD3A-823E5C6A6229}" srcOrd="0" destOrd="0" presId="urn:microsoft.com/office/officeart/2005/8/layout/pyramid2"/>
    <dgm:cxn modelId="{4AD05373-F501-4103-9828-FBCDFA62D7C8}" srcId="{640C54F2-954A-469F-B14F-B5F1223B6E5C}" destId="{7975E9D2-CF81-478D-AF4F-481133A68E63}" srcOrd="1" destOrd="0" parTransId="{5B4FB0EF-2F80-4BEF-8C6C-0DC8FFE15444}" sibTransId="{B41DD39C-A5C7-434B-9FA5-BD46A9FB3026}"/>
    <dgm:cxn modelId="{44B93BB0-682B-45BE-9089-A0F76862224D}" srcId="{640C54F2-954A-469F-B14F-B5F1223B6E5C}" destId="{7C874171-6A90-46D9-B015-E1EBD32C64CD}" srcOrd="0" destOrd="0" parTransId="{B520EB93-1D1D-40A4-B8BF-0BAF35EB04F4}" sibTransId="{01FDC98E-CD27-4AED-AC20-6D9045F03943}"/>
    <dgm:cxn modelId="{2AE9F9BD-3499-491F-8145-1FD788A6BA50}" type="presOf" srcId="{D22EF10F-204D-4F13-B8AE-E0BEC00FF9B5}" destId="{3581EE78-E339-448C-9F2A-9F3C4662F05D}" srcOrd="0" destOrd="0" presId="urn:microsoft.com/office/officeart/2005/8/layout/pyramid2"/>
    <dgm:cxn modelId="{A6F603F4-BDA7-459D-82E5-40B14FD1C872}" type="presOf" srcId="{7975E9D2-CF81-478D-AF4F-481133A68E63}" destId="{52A9CAA7-9878-4D90-9CFF-5902C7D8D792}" srcOrd="0" destOrd="0" presId="urn:microsoft.com/office/officeart/2005/8/layout/pyramid2"/>
    <dgm:cxn modelId="{6E550151-788D-4EF0-B7AD-B866A953051F}" type="presParOf" srcId="{9C17E614-674D-490B-9FF3-FA97647AF3DC}" destId="{E4E11212-6B4F-4BCB-9BBA-FF17CFEB2C39}" srcOrd="0" destOrd="0" presId="urn:microsoft.com/office/officeart/2005/8/layout/pyramid2"/>
    <dgm:cxn modelId="{2FD99F83-3CF9-415D-B875-647F872D3692}" type="presParOf" srcId="{9C17E614-674D-490B-9FF3-FA97647AF3DC}" destId="{DB54F14C-E8EF-4FE4-9D15-6A72405B78A4}" srcOrd="1" destOrd="0" presId="urn:microsoft.com/office/officeart/2005/8/layout/pyramid2"/>
    <dgm:cxn modelId="{5EE1E34F-9ADC-4023-8F4F-B916F450358D}" type="presParOf" srcId="{DB54F14C-E8EF-4FE4-9D15-6A72405B78A4}" destId="{84A578E0-D3CE-46F4-AD3A-823E5C6A6229}" srcOrd="0" destOrd="0" presId="urn:microsoft.com/office/officeart/2005/8/layout/pyramid2"/>
    <dgm:cxn modelId="{74BD73F5-411A-46B6-A0E6-B84D8BA5E44D}" type="presParOf" srcId="{DB54F14C-E8EF-4FE4-9D15-6A72405B78A4}" destId="{5A0257E3-964C-4979-B54D-AD983570A334}" srcOrd="1" destOrd="0" presId="urn:microsoft.com/office/officeart/2005/8/layout/pyramid2"/>
    <dgm:cxn modelId="{B1B2C807-1075-424B-9562-FE47B9A41F22}" type="presParOf" srcId="{DB54F14C-E8EF-4FE4-9D15-6A72405B78A4}" destId="{52A9CAA7-9878-4D90-9CFF-5902C7D8D792}" srcOrd="2" destOrd="0" presId="urn:microsoft.com/office/officeart/2005/8/layout/pyramid2"/>
    <dgm:cxn modelId="{C4CA7D25-1B33-4476-985F-0B7581894D74}" type="presParOf" srcId="{DB54F14C-E8EF-4FE4-9D15-6A72405B78A4}" destId="{B8CF2E76-D536-4307-9DB4-83FA23DC7F00}" srcOrd="3" destOrd="0" presId="urn:microsoft.com/office/officeart/2005/8/layout/pyramid2"/>
    <dgm:cxn modelId="{0AB76D52-A709-48C6-B6BD-355E80D77988}" type="presParOf" srcId="{DB54F14C-E8EF-4FE4-9D15-6A72405B78A4}" destId="{3581EE78-E339-448C-9F2A-9F3C4662F05D}" srcOrd="4" destOrd="0" presId="urn:microsoft.com/office/officeart/2005/8/layout/pyramid2"/>
    <dgm:cxn modelId="{156B4E0B-B718-4D35-9CDB-73FC2939A858}" type="presParOf" srcId="{DB54F14C-E8EF-4FE4-9D15-6A72405B78A4}" destId="{B3CF16CB-7E7B-49EB-9741-E314F3EFE171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280187-84F8-4E71-93C4-B7A84C1FD1EF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4915D93-0A71-4D2C-B399-13241AD7EB13}">
      <dgm:prSet phldrT="[Text]"/>
      <dgm:spPr>
        <a:solidFill>
          <a:srgbClr val="FF0000"/>
        </a:solidFill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/>
            <a:t>fail</a:t>
          </a:r>
        </a:p>
      </dgm:t>
    </dgm:pt>
    <dgm:pt modelId="{6784CBC9-5049-4C7F-802A-DB8E025CFB33}" type="parTrans" cxnId="{647AE704-350F-4D11-B5E2-198F1C0A7BBE}">
      <dgm:prSet/>
      <dgm:spPr/>
      <dgm:t>
        <a:bodyPr/>
        <a:lstStyle/>
        <a:p>
          <a:endParaRPr lang="fr-FR"/>
        </a:p>
      </dgm:t>
    </dgm:pt>
    <dgm:pt modelId="{A66F2F09-3CCA-4488-94AE-4F0B47456752}" type="sibTrans" cxnId="{647AE704-350F-4D11-B5E2-198F1C0A7BBE}">
      <dgm:prSet/>
      <dgm:spPr/>
      <dgm:t>
        <a:bodyPr/>
        <a:lstStyle/>
        <a:p>
          <a:endParaRPr lang="fr-FR"/>
        </a:p>
      </dgm:t>
    </dgm:pt>
    <dgm:pt modelId="{3DC06556-8FE8-4D5C-89AE-C4391DC83B35}">
      <dgm:prSet phldrT="[Text]"/>
      <dgm:spPr>
        <a:solidFill>
          <a:schemeClr val="accent6"/>
        </a:solidFill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/>
            <a:t>correct</a:t>
          </a:r>
        </a:p>
      </dgm:t>
    </dgm:pt>
    <dgm:pt modelId="{D1FA272C-84B9-4A64-B6B4-D707DE276451}" type="parTrans" cxnId="{CD7D33B7-8DCA-448A-A01C-0B5436510D5D}">
      <dgm:prSet/>
      <dgm:spPr/>
      <dgm:t>
        <a:bodyPr/>
        <a:lstStyle/>
        <a:p>
          <a:endParaRPr lang="fr-FR"/>
        </a:p>
      </dgm:t>
    </dgm:pt>
    <dgm:pt modelId="{4AF41F81-908F-4212-AEC8-C6CFC6F5E392}" type="sibTrans" cxnId="{CD7D33B7-8DCA-448A-A01C-0B5436510D5D}">
      <dgm:prSet/>
      <dgm:spPr/>
      <dgm:t>
        <a:bodyPr/>
        <a:lstStyle/>
        <a:p>
          <a:endParaRPr lang="fr-FR"/>
        </a:p>
      </dgm:t>
    </dgm:pt>
    <dgm:pt modelId="{5524E1CD-3D30-4AB4-BFA4-D0DBA1DA6C10}">
      <dgm:prSet phldrT="[Text]"/>
      <dgm:spPr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err="1"/>
            <a:t>refactor</a:t>
          </a:r>
          <a:endParaRPr lang="fr-FR" dirty="0"/>
        </a:p>
      </dgm:t>
    </dgm:pt>
    <dgm:pt modelId="{963E0BFA-7382-4841-9504-C05B5CB55858}" type="parTrans" cxnId="{AF052B3F-8C8F-4ABA-8521-8628C3820ED5}">
      <dgm:prSet/>
      <dgm:spPr/>
      <dgm:t>
        <a:bodyPr/>
        <a:lstStyle/>
        <a:p>
          <a:endParaRPr lang="fr-FR"/>
        </a:p>
      </dgm:t>
    </dgm:pt>
    <dgm:pt modelId="{D12C7080-CD11-47B5-9D8E-4C577B77E6D2}" type="sibTrans" cxnId="{AF052B3F-8C8F-4ABA-8521-8628C3820ED5}">
      <dgm:prSet/>
      <dgm:spPr/>
      <dgm:t>
        <a:bodyPr/>
        <a:lstStyle/>
        <a:p>
          <a:endParaRPr lang="fr-FR"/>
        </a:p>
      </dgm:t>
    </dgm:pt>
    <dgm:pt modelId="{FB150D34-A709-43DF-A024-B981FE95713A}" type="pres">
      <dgm:prSet presAssocID="{CE280187-84F8-4E71-93C4-B7A84C1FD1EF}" presName="cycle" presStyleCnt="0">
        <dgm:presLayoutVars>
          <dgm:dir/>
          <dgm:resizeHandles val="exact"/>
        </dgm:presLayoutVars>
      </dgm:prSet>
      <dgm:spPr/>
    </dgm:pt>
    <dgm:pt modelId="{AA9330AE-4A86-4198-8AC6-CD39AEF3A22D}" type="pres">
      <dgm:prSet presAssocID="{24915D93-0A71-4D2C-B399-13241AD7EB13}" presName="node" presStyleLbl="node1" presStyleIdx="0" presStyleCnt="3">
        <dgm:presLayoutVars>
          <dgm:bulletEnabled val="1"/>
        </dgm:presLayoutVars>
      </dgm:prSet>
      <dgm:spPr/>
    </dgm:pt>
    <dgm:pt modelId="{813EC681-6ADA-4777-9F6E-C4AE7452AA69}" type="pres">
      <dgm:prSet presAssocID="{A66F2F09-3CCA-4488-94AE-4F0B47456752}" presName="sibTrans" presStyleLbl="sibTrans2D1" presStyleIdx="0" presStyleCnt="3"/>
      <dgm:spPr/>
    </dgm:pt>
    <dgm:pt modelId="{14EF8375-0C5B-40FB-84B2-DCB302DBFAC1}" type="pres">
      <dgm:prSet presAssocID="{A66F2F09-3CCA-4488-94AE-4F0B47456752}" presName="connectorText" presStyleLbl="sibTrans2D1" presStyleIdx="0" presStyleCnt="3"/>
      <dgm:spPr/>
    </dgm:pt>
    <dgm:pt modelId="{11538694-EA29-4A33-8DA5-060CD8E59417}" type="pres">
      <dgm:prSet presAssocID="{3DC06556-8FE8-4D5C-89AE-C4391DC83B35}" presName="node" presStyleLbl="node1" presStyleIdx="1" presStyleCnt="3">
        <dgm:presLayoutVars>
          <dgm:bulletEnabled val="1"/>
        </dgm:presLayoutVars>
      </dgm:prSet>
      <dgm:spPr/>
    </dgm:pt>
    <dgm:pt modelId="{52924574-550A-4B27-9CCF-FD5099BDB411}" type="pres">
      <dgm:prSet presAssocID="{4AF41F81-908F-4212-AEC8-C6CFC6F5E392}" presName="sibTrans" presStyleLbl="sibTrans2D1" presStyleIdx="1" presStyleCnt="3"/>
      <dgm:spPr/>
    </dgm:pt>
    <dgm:pt modelId="{C0B02470-C107-4634-9637-FD67A016248E}" type="pres">
      <dgm:prSet presAssocID="{4AF41F81-908F-4212-AEC8-C6CFC6F5E392}" presName="connectorText" presStyleLbl="sibTrans2D1" presStyleIdx="1" presStyleCnt="3"/>
      <dgm:spPr/>
    </dgm:pt>
    <dgm:pt modelId="{69FCBFF8-6216-4406-AD60-DECA84652EC2}" type="pres">
      <dgm:prSet presAssocID="{5524E1CD-3D30-4AB4-BFA4-D0DBA1DA6C10}" presName="node" presStyleLbl="node1" presStyleIdx="2" presStyleCnt="3">
        <dgm:presLayoutVars>
          <dgm:bulletEnabled val="1"/>
        </dgm:presLayoutVars>
      </dgm:prSet>
      <dgm:spPr/>
    </dgm:pt>
    <dgm:pt modelId="{EE78C8E4-D2D0-46D4-B1F8-72A2CFE0EB42}" type="pres">
      <dgm:prSet presAssocID="{D12C7080-CD11-47B5-9D8E-4C577B77E6D2}" presName="sibTrans" presStyleLbl="sibTrans2D1" presStyleIdx="2" presStyleCnt="3"/>
      <dgm:spPr/>
    </dgm:pt>
    <dgm:pt modelId="{659AAD66-F301-4459-8F44-8EF7AB67101D}" type="pres">
      <dgm:prSet presAssocID="{D12C7080-CD11-47B5-9D8E-4C577B77E6D2}" presName="connectorText" presStyleLbl="sibTrans2D1" presStyleIdx="2" presStyleCnt="3"/>
      <dgm:spPr/>
    </dgm:pt>
  </dgm:ptLst>
  <dgm:cxnLst>
    <dgm:cxn modelId="{647AE704-350F-4D11-B5E2-198F1C0A7BBE}" srcId="{CE280187-84F8-4E71-93C4-B7A84C1FD1EF}" destId="{24915D93-0A71-4D2C-B399-13241AD7EB13}" srcOrd="0" destOrd="0" parTransId="{6784CBC9-5049-4C7F-802A-DB8E025CFB33}" sibTransId="{A66F2F09-3CCA-4488-94AE-4F0B47456752}"/>
    <dgm:cxn modelId="{0221B40E-5C33-4950-88C3-EFBA45780133}" type="presOf" srcId="{5524E1CD-3D30-4AB4-BFA4-D0DBA1DA6C10}" destId="{69FCBFF8-6216-4406-AD60-DECA84652EC2}" srcOrd="0" destOrd="0" presId="urn:microsoft.com/office/officeart/2005/8/layout/cycle2"/>
    <dgm:cxn modelId="{0889A91E-22ED-4427-9F36-543B8B8B5DDC}" type="presOf" srcId="{4AF41F81-908F-4212-AEC8-C6CFC6F5E392}" destId="{52924574-550A-4B27-9CCF-FD5099BDB411}" srcOrd="0" destOrd="0" presId="urn:microsoft.com/office/officeart/2005/8/layout/cycle2"/>
    <dgm:cxn modelId="{86340C27-9B7E-4EBD-8A8B-FAB0F5D8341B}" type="presOf" srcId="{3DC06556-8FE8-4D5C-89AE-C4391DC83B35}" destId="{11538694-EA29-4A33-8DA5-060CD8E59417}" srcOrd="0" destOrd="0" presId="urn:microsoft.com/office/officeart/2005/8/layout/cycle2"/>
    <dgm:cxn modelId="{AF052B3F-8C8F-4ABA-8521-8628C3820ED5}" srcId="{CE280187-84F8-4E71-93C4-B7A84C1FD1EF}" destId="{5524E1CD-3D30-4AB4-BFA4-D0DBA1DA6C10}" srcOrd="2" destOrd="0" parTransId="{963E0BFA-7382-4841-9504-C05B5CB55858}" sibTransId="{D12C7080-CD11-47B5-9D8E-4C577B77E6D2}"/>
    <dgm:cxn modelId="{72BB154B-92D7-4103-8D78-B9DCC100D29E}" type="presOf" srcId="{D12C7080-CD11-47B5-9D8E-4C577B77E6D2}" destId="{EE78C8E4-D2D0-46D4-B1F8-72A2CFE0EB42}" srcOrd="0" destOrd="0" presId="urn:microsoft.com/office/officeart/2005/8/layout/cycle2"/>
    <dgm:cxn modelId="{33C55354-B9CE-4236-B4C0-DF9D08DCB8C6}" type="presOf" srcId="{CE280187-84F8-4E71-93C4-B7A84C1FD1EF}" destId="{FB150D34-A709-43DF-A024-B981FE95713A}" srcOrd="0" destOrd="0" presId="urn:microsoft.com/office/officeart/2005/8/layout/cycle2"/>
    <dgm:cxn modelId="{3CF3916C-A852-42C7-A93E-BF2CD514E94F}" type="presOf" srcId="{A66F2F09-3CCA-4488-94AE-4F0B47456752}" destId="{813EC681-6ADA-4777-9F6E-C4AE7452AA69}" srcOrd="0" destOrd="0" presId="urn:microsoft.com/office/officeart/2005/8/layout/cycle2"/>
    <dgm:cxn modelId="{AD09849E-1702-4D7B-9583-32DC0E727A08}" type="presOf" srcId="{D12C7080-CD11-47B5-9D8E-4C577B77E6D2}" destId="{659AAD66-F301-4459-8F44-8EF7AB67101D}" srcOrd="1" destOrd="0" presId="urn:microsoft.com/office/officeart/2005/8/layout/cycle2"/>
    <dgm:cxn modelId="{CD7D33B7-8DCA-448A-A01C-0B5436510D5D}" srcId="{CE280187-84F8-4E71-93C4-B7A84C1FD1EF}" destId="{3DC06556-8FE8-4D5C-89AE-C4391DC83B35}" srcOrd="1" destOrd="0" parTransId="{D1FA272C-84B9-4A64-B6B4-D707DE276451}" sibTransId="{4AF41F81-908F-4212-AEC8-C6CFC6F5E392}"/>
    <dgm:cxn modelId="{7D471CCB-0201-4590-A81E-1A5C7E7C43D6}" type="presOf" srcId="{4AF41F81-908F-4212-AEC8-C6CFC6F5E392}" destId="{C0B02470-C107-4634-9637-FD67A016248E}" srcOrd="1" destOrd="0" presId="urn:microsoft.com/office/officeart/2005/8/layout/cycle2"/>
    <dgm:cxn modelId="{AF5A9FEA-D4AC-4000-AC48-1A6F428F49CF}" type="presOf" srcId="{24915D93-0A71-4D2C-B399-13241AD7EB13}" destId="{AA9330AE-4A86-4198-8AC6-CD39AEF3A22D}" srcOrd="0" destOrd="0" presId="urn:microsoft.com/office/officeart/2005/8/layout/cycle2"/>
    <dgm:cxn modelId="{A249AAEE-4EC7-4A80-B32E-A918842A329A}" type="presOf" srcId="{A66F2F09-3CCA-4488-94AE-4F0B47456752}" destId="{14EF8375-0C5B-40FB-84B2-DCB302DBFAC1}" srcOrd="1" destOrd="0" presId="urn:microsoft.com/office/officeart/2005/8/layout/cycle2"/>
    <dgm:cxn modelId="{30D87A05-BFC7-46DC-BC64-C2163A43A468}" type="presParOf" srcId="{FB150D34-A709-43DF-A024-B981FE95713A}" destId="{AA9330AE-4A86-4198-8AC6-CD39AEF3A22D}" srcOrd="0" destOrd="0" presId="urn:microsoft.com/office/officeart/2005/8/layout/cycle2"/>
    <dgm:cxn modelId="{C025897B-E36C-4C50-8412-1127FCE03B4B}" type="presParOf" srcId="{FB150D34-A709-43DF-A024-B981FE95713A}" destId="{813EC681-6ADA-4777-9F6E-C4AE7452AA69}" srcOrd="1" destOrd="0" presId="urn:microsoft.com/office/officeart/2005/8/layout/cycle2"/>
    <dgm:cxn modelId="{6183860D-1497-4E7E-8352-9241896AE036}" type="presParOf" srcId="{813EC681-6ADA-4777-9F6E-C4AE7452AA69}" destId="{14EF8375-0C5B-40FB-84B2-DCB302DBFAC1}" srcOrd="0" destOrd="0" presId="urn:microsoft.com/office/officeart/2005/8/layout/cycle2"/>
    <dgm:cxn modelId="{0EDA93EE-574A-4AA8-8A82-05696EB77D3F}" type="presParOf" srcId="{FB150D34-A709-43DF-A024-B981FE95713A}" destId="{11538694-EA29-4A33-8DA5-060CD8E59417}" srcOrd="2" destOrd="0" presId="urn:microsoft.com/office/officeart/2005/8/layout/cycle2"/>
    <dgm:cxn modelId="{CC2AAB17-1932-4BFA-8CDE-1C80633F9FAB}" type="presParOf" srcId="{FB150D34-A709-43DF-A024-B981FE95713A}" destId="{52924574-550A-4B27-9CCF-FD5099BDB411}" srcOrd="3" destOrd="0" presId="urn:microsoft.com/office/officeart/2005/8/layout/cycle2"/>
    <dgm:cxn modelId="{B6F73294-D82E-4D7B-8C73-666502A8E7D3}" type="presParOf" srcId="{52924574-550A-4B27-9CCF-FD5099BDB411}" destId="{C0B02470-C107-4634-9637-FD67A016248E}" srcOrd="0" destOrd="0" presId="urn:microsoft.com/office/officeart/2005/8/layout/cycle2"/>
    <dgm:cxn modelId="{3457ADD4-6AEB-4567-8FD1-DD2C597A3BDB}" type="presParOf" srcId="{FB150D34-A709-43DF-A024-B981FE95713A}" destId="{69FCBFF8-6216-4406-AD60-DECA84652EC2}" srcOrd="4" destOrd="0" presId="urn:microsoft.com/office/officeart/2005/8/layout/cycle2"/>
    <dgm:cxn modelId="{00B4CD70-7AFB-448E-8990-6C433A942E75}" type="presParOf" srcId="{FB150D34-A709-43DF-A024-B981FE95713A}" destId="{EE78C8E4-D2D0-46D4-B1F8-72A2CFE0EB42}" srcOrd="5" destOrd="0" presId="urn:microsoft.com/office/officeart/2005/8/layout/cycle2"/>
    <dgm:cxn modelId="{D3050E58-E933-4D6E-90FB-41B735A734DB}" type="presParOf" srcId="{EE78C8E4-D2D0-46D4-B1F8-72A2CFE0EB42}" destId="{659AAD66-F301-4459-8F44-8EF7AB67101D}" srcOrd="0" destOrd="0" presId="urn:microsoft.com/office/officeart/2005/8/layout/cycle2"/>
  </dgm:cxnLst>
  <dgm:bg>
    <a:effectLst/>
  </dgm:bg>
  <dgm:whole>
    <a:ln w="9525" cap="flat" cmpd="sng" algn="ctr">
      <a:solidFill>
        <a:schemeClr val="bg1"/>
      </a:solidFill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E11212-6B4F-4BCB-9BBA-FF17CFEB2C39}">
      <dsp:nvSpPr>
        <dsp:cNvPr id="0" name=""/>
        <dsp:cNvSpPr/>
      </dsp:nvSpPr>
      <dsp:spPr>
        <a:xfrm>
          <a:off x="521197" y="0"/>
          <a:ext cx="2978274" cy="2978274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A578E0-D3CE-46F4-AD3A-823E5C6A6229}">
      <dsp:nvSpPr>
        <dsp:cNvPr id="0" name=""/>
        <dsp:cNvSpPr/>
      </dsp:nvSpPr>
      <dsp:spPr>
        <a:xfrm>
          <a:off x="2010335" y="299427"/>
          <a:ext cx="1935878" cy="70501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End 2 end tests</a:t>
          </a:r>
        </a:p>
      </dsp:txBody>
      <dsp:txXfrm>
        <a:off x="2044751" y="333843"/>
        <a:ext cx="1867046" cy="636181"/>
      </dsp:txXfrm>
    </dsp:sp>
    <dsp:sp modelId="{52A9CAA7-9878-4D90-9CFF-5902C7D8D792}">
      <dsp:nvSpPr>
        <dsp:cNvPr id="0" name=""/>
        <dsp:cNvSpPr/>
      </dsp:nvSpPr>
      <dsp:spPr>
        <a:xfrm>
          <a:off x="2010335" y="1092567"/>
          <a:ext cx="1935878" cy="70501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/>
            <a:t>Integration</a:t>
          </a:r>
          <a:r>
            <a:rPr lang="fr-FR" sz="1200" kern="1200" dirty="0"/>
            <a:t> tests</a:t>
          </a:r>
        </a:p>
      </dsp:txBody>
      <dsp:txXfrm>
        <a:off x="2044751" y="1126983"/>
        <a:ext cx="1867046" cy="636181"/>
      </dsp:txXfrm>
    </dsp:sp>
    <dsp:sp modelId="{3581EE78-E339-448C-9F2A-9F3C4662F05D}">
      <dsp:nvSpPr>
        <dsp:cNvPr id="0" name=""/>
        <dsp:cNvSpPr/>
      </dsp:nvSpPr>
      <dsp:spPr>
        <a:xfrm>
          <a:off x="2010335" y="1885707"/>
          <a:ext cx="1935878" cy="70501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Unit tests</a:t>
          </a:r>
        </a:p>
      </dsp:txBody>
      <dsp:txXfrm>
        <a:off x="2044751" y="1920123"/>
        <a:ext cx="1867046" cy="6361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9330AE-4A86-4198-8AC6-CD39AEF3A22D}">
      <dsp:nvSpPr>
        <dsp:cNvPr id="0" name=""/>
        <dsp:cNvSpPr/>
      </dsp:nvSpPr>
      <dsp:spPr>
        <a:xfrm>
          <a:off x="2176860" y="609"/>
          <a:ext cx="1774402" cy="1774402"/>
        </a:xfrm>
        <a:prstGeom prst="ellipse">
          <a:avLst/>
        </a:prstGeom>
        <a:solidFill>
          <a:srgbClr val="FF0000"/>
        </a:solidFill>
        <a:ln w="38100" cap="flat" cmpd="sng" algn="ctr">
          <a:solidFill>
            <a:schemeClr val="bg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fail</a:t>
          </a:r>
        </a:p>
      </dsp:txBody>
      <dsp:txXfrm>
        <a:off x="2436715" y="260464"/>
        <a:ext cx="1254692" cy="1254692"/>
      </dsp:txXfrm>
    </dsp:sp>
    <dsp:sp modelId="{813EC681-6ADA-4777-9F6E-C4AE7452AA69}">
      <dsp:nvSpPr>
        <dsp:cNvPr id="0" name=""/>
        <dsp:cNvSpPr/>
      </dsp:nvSpPr>
      <dsp:spPr>
        <a:xfrm rot="3600000">
          <a:off x="3487576" y="1731680"/>
          <a:ext cx="473140" cy="5988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000" kern="1200"/>
        </a:p>
      </dsp:txBody>
      <dsp:txXfrm>
        <a:off x="3523062" y="1789989"/>
        <a:ext cx="331198" cy="359316"/>
      </dsp:txXfrm>
    </dsp:sp>
    <dsp:sp modelId="{11538694-EA29-4A33-8DA5-060CD8E59417}">
      <dsp:nvSpPr>
        <dsp:cNvPr id="0" name=""/>
        <dsp:cNvSpPr/>
      </dsp:nvSpPr>
      <dsp:spPr>
        <a:xfrm>
          <a:off x="3510420" y="2310402"/>
          <a:ext cx="1774402" cy="1774402"/>
        </a:xfrm>
        <a:prstGeom prst="ellipse">
          <a:avLst/>
        </a:prstGeom>
        <a:solidFill>
          <a:schemeClr val="accent6"/>
        </a:solidFill>
        <a:ln w="38100" cap="flat" cmpd="sng" algn="ctr">
          <a:solidFill>
            <a:schemeClr val="bg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correct</a:t>
          </a:r>
        </a:p>
      </dsp:txBody>
      <dsp:txXfrm>
        <a:off x="3770275" y="2570257"/>
        <a:ext cx="1254692" cy="1254692"/>
      </dsp:txXfrm>
    </dsp:sp>
    <dsp:sp modelId="{52924574-550A-4B27-9CCF-FD5099BDB411}">
      <dsp:nvSpPr>
        <dsp:cNvPr id="0" name=""/>
        <dsp:cNvSpPr/>
      </dsp:nvSpPr>
      <dsp:spPr>
        <a:xfrm rot="10800000">
          <a:off x="2840882" y="2898173"/>
          <a:ext cx="473140" cy="5988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000" kern="1200"/>
        </a:p>
      </dsp:txBody>
      <dsp:txXfrm rot="10800000">
        <a:off x="2982824" y="3017945"/>
        <a:ext cx="331198" cy="359316"/>
      </dsp:txXfrm>
    </dsp:sp>
    <dsp:sp modelId="{69FCBFF8-6216-4406-AD60-DECA84652EC2}">
      <dsp:nvSpPr>
        <dsp:cNvPr id="0" name=""/>
        <dsp:cNvSpPr/>
      </dsp:nvSpPr>
      <dsp:spPr>
        <a:xfrm>
          <a:off x="843300" y="2310402"/>
          <a:ext cx="1774402" cy="17744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 err="1"/>
            <a:t>refactor</a:t>
          </a:r>
          <a:endParaRPr lang="fr-FR" sz="2500" kern="1200" dirty="0"/>
        </a:p>
      </dsp:txBody>
      <dsp:txXfrm>
        <a:off x="1103155" y="2570257"/>
        <a:ext cx="1254692" cy="1254692"/>
      </dsp:txXfrm>
    </dsp:sp>
    <dsp:sp modelId="{EE78C8E4-D2D0-46D4-B1F8-72A2CFE0EB42}">
      <dsp:nvSpPr>
        <dsp:cNvPr id="0" name=""/>
        <dsp:cNvSpPr/>
      </dsp:nvSpPr>
      <dsp:spPr>
        <a:xfrm rot="18000000">
          <a:off x="2154016" y="1754873"/>
          <a:ext cx="473140" cy="5988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000" kern="1200"/>
        </a:p>
      </dsp:txBody>
      <dsp:txXfrm>
        <a:off x="2189502" y="1936108"/>
        <a:ext cx="331198" cy="3593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11/16/23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11/16/23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	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</a:t>
            </a:r>
            <a:r>
              <a:rPr lang="fr-FR" dirty="0" err="1"/>
              <a:t>unsplash.com</a:t>
            </a:r>
            <a:r>
              <a:rPr lang="fr-FR" dirty="0"/>
              <a:t>/photos/</a:t>
            </a:r>
            <a:r>
              <a:rPr lang="fr-FR" dirty="0" err="1"/>
              <a:t>QckxruozjRg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531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https://gist.github.com/cedrickchee/55ecfbaac643bf0c24da6874bf4feb08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12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Each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unit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should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have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only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limited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knowledge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about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other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units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only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units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"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closely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related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to the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current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unit.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Each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unit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should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only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talk to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its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friends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;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don't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talk to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strangers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Only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talk to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your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immediate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friends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9248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9187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295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</a:t>
            </a:r>
            <a:r>
              <a:rPr lang="fr-FR" dirty="0" err="1"/>
              <a:t>unsplash.com</a:t>
            </a:r>
            <a:r>
              <a:rPr lang="fr-FR" dirty="0"/>
              <a:t>/photos/mpN7xjKQ_Ns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5728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 </a:t>
            </a:r>
            <a:r>
              <a:rPr lang="fr-FR" dirty="0" err="1"/>
              <a:t>morgan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01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250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353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619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https://unsplash.com/photos/4h0HqC3K4-c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3779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RMI / </a:t>
            </a:r>
            <a:r>
              <a:rPr lang="fr-FR" dirty="0" err="1"/>
              <a:t>Remote</a:t>
            </a:r>
            <a:r>
              <a:rPr lang="fr-FR" dirty="0"/>
              <a:t> Method Invocation</a:t>
            </a:r>
          </a:p>
          <a:p>
            <a:r>
              <a:rPr lang="fr-FR" dirty="0"/>
              <a:t>CRUD / </a:t>
            </a:r>
            <a:r>
              <a:rPr lang="fr-FR" dirty="0" err="1"/>
              <a:t>Create</a:t>
            </a:r>
            <a:r>
              <a:rPr lang="fr-FR" dirty="0"/>
              <a:t> Read Update </a:t>
            </a:r>
            <a:r>
              <a:rPr lang="fr-FR" dirty="0" err="1"/>
              <a:t>Delete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9223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https://alistair.cockburn.us/hexagonal-architecture/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9748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3190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0303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109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774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240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494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http://manifesto.softwarecraftsmanship.org/#/en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482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https://gist.github.com/cedrickchee/55ecfbaac643bf0c24da6874bf4feb08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65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379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112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918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69EA46E-E4DA-6493-B430-1A655B3B8481}"/>
              </a:ext>
            </a:extLst>
          </p:cNvPr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30AB5D-5AA0-E19C-1369-E89CBC0F32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F918B8-468A-384B-7B82-75E8F7864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800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B6D9-23E5-05C6-6063-9C13AF97E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8BF18-768E-D771-7345-8D1C12ABA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11113008" cy="4805082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8991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B28A3D-23DD-DDC6-4F1A-ADDCFD370281}"/>
              </a:ext>
            </a:extLst>
          </p:cNvPr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232BE4-1926-7F0F-D8A0-1349DBF80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1299105"/>
            <a:ext cx="11113008" cy="883145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99BAAF-59F9-A115-E4B5-742F30417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2626658"/>
            <a:ext cx="11113008" cy="3827929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8317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51F1F-85E7-A9E6-6AC6-935A7290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7801E-BF7C-0B80-CF57-94186CD868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9495" y="1586753"/>
            <a:ext cx="5480305" cy="4590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452E8C-7A7A-0638-422F-42AD759EC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86753"/>
            <a:ext cx="5480302" cy="4590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848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DF080B-517B-8042-5657-D9C5868074D7}"/>
              </a:ext>
            </a:extLst>
          </p:cNvPr>
          <p:cNvSpPr/>
          <p:nvPr userDrawn="1"/>
        </p:nvSpPr>
        <p:spPr>
          <a:xfrm>
            <a:off x="81045" y="170330"/>
            <a:ext cx="12033024" cy="65221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40399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5C40D73-92C0-BEFD-FCFE-6B649E59D2AF}"/>
              </a:ext>
            </a:extLst>
          </p:cNvPr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EE16D0-5D05-F6A7-97E4-364221A41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5" y="365125"/>
            <a:ext cx="11113007" cy="7733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BBE99-830A-FE3F-B944-5C2E36578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496" y="1595718"/>
            <a:ext cx="11113008" cy="4581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A37301E-5BDC-B86B-0765-1BD0595AC0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BEEBAAA-29B5-4AF5-BC5F-7E580C29002D}" type="datetimeFigureOut">
              <a:rPr lang="en-US" smtClean="0"/>
              <a:pPr/>
              <a:t>11/16/23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156126B-79C4-0345-56A7-2064E776E0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50E82F4-3484-E2BF-0BD2-AFF27E1D52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9860EDB8-5305-433F-BE41-D7A86D811DB3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E94F5D6-2331-DE24-132C-5DC78F5B3642}"/>
              </a:ext>
            </a:extLst>
          </p:cNvPr>
          <p:cNvCxnSpPr>
            <a:cxnSpLocks/>
          </p:cNvCxnSpPr>
          <p:nvPr userDrawn="1"/>
        </p:nvCxnSpPr>
        <p:spPr>
          <a:xfrm>
            <a:off x="539495" y="1196392"/>
            <a:ext cx="11113007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183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blog.octo.com/" TargetMode="External"/><Relationship Id="rId4" Type="http://schemas.openxmlformats.org/officeDocument/2006/relationships/hyperlink" Target="http://blog.xebia.fr/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mbenhassine/awesome-software-craftsmanship" TargetMode="External"/><Relationship Id="rId2" Type="http://schemas.openxmlformats.org/officeDocument/2006/relationships/hyperlink" Target="http://manifesto.softwarecraftsmanship.org/#/en" TargetMode="Externa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18" Type="http://schemas.openxmlformats.org/officeDocument/2006/relationships/image" Target="../media/image56.png"/><Relationship Id="rId3" Type="http://schemas.openxmlformats.org/officeDocument/2006/relationships/image" Target="../media/image41.svg"/><Relationship Id="rId21" Type="http://schemas.openxmlformats.org/officeDocument/2006/relationships/image" Target="../media/image59.svg"/><Relationship Id="rId7" Type="http://schemas.openxmlformats.org/officeDocument/2006/relationships/image" Target="../media/image45.svg"/><Relationship Id="rId12" Type="http://schemas.openxmlformats.org/officeDocument/2006/relationships/image" Target="../media/image50.png"/><Relationship Id="rId17" Type="http://schemas.openxmlformats.org/officeDocument/2006/relationships/image" Target="../media/image55.sv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5" Type="http://schemas.openxmlformats.org/officeDocument/2006/relationships/image" Target="../media/image53.svg"/><Relationship Id="rId10" Type="http://schemas.openxmlformats.org/officeDocument/2006/relationships/image" Target="../media/image48.png"/><Relationship Id="rId19" Type="http://schemas.openxmlformats.org/officeDocument/2006/relationships/image" Target="../media/image57.svg"/><Relationship Id="rId4" Type="http://schemas.openxmlformats.org/officeDocument/2006/relationships/image" Target="../media/image42.png"/><Relationship Id="rId9" Type="http://schemas.openxmlformats.org/officeDocument/2006/relationships/image" Target="../media/image47.svg"/><Relationship Id="rId1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svg"/><Relationship Id="rId7" Type="http://schemas.openxmlformats.org/officeDocument/2006/relationships/image" Target="../media/image67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Relationship Id="rId9" Type="http://schemas.openxmlformats.org/officeDocument/2006/relationships/image" Target="../media/image69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svg"/><Relationship Id="rId7" Type="http://schemas.openxmlformats.org/officeDocument/2006/relationships/image" Target="../media/image77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Relationship Id="rId9" Type="http://schemas.openxmlformats.org/officeDocument/2006/relationships/image" Target="../media/image79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7" Type="http://schemas.openxmlformats.org/officeDocument/2006/relationships/image" Target="../media/image85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svg"/><Relationship Id="rId4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7" Type="http://schemas.openxmlformats.org/officeDocument/2006/relationships/image" Target="../media/image85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svg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7" Type="http://schemas.openxmlformats.org/officeDocument/2006/relationships/image" Target="../media/image85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svg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7" Type="http://schemas.openxmlformats.org/officeDocument/2006/relationships/image" Target="../media/image85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svg"/><Relationship Id="rId4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7" Type="http://schemas.openxmlformats.org/officeDocument/2006/relationships/image" Target="../media/image85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svg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svg"/><Relationship Id="rId7" Type="http://schemas.openxmlformats.org/officeDocument/2006/relationships/image" Target="../media/image77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Relationship Id="rId9" Type="http://schemas.openxmlformats.org/officeDocument/2006/relationships/image" Target="../media/image79.sv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qoomon/5dfcdf8eec66a051ecd85625518cfd13#scopes" TargetMode="External"/><Relationship Id="rId2" Type="http://schemas.openxmlformats.org/officeDocument/2006/relationships/hyperlink" Target="https://gist.github.com/qoomon/5dfcdf8eec66a051ecd85625518cfd13#typ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st.github.com/qoomon/5dfcdf8eec66a051ecd85625518cfd13#footer" TargetMode="External"/><Relationship Id="rId5" Type="http://schemas.openxmlformats.org/officeDocument/2006/relationships/hyperlink" Target="https://gist.github.com/qoomon/5dfcdf8eec66a051ecd85625518cfd13#body" TargetMode="External"/><Relationship Id="rId4" Type="http://schemas.openxmlformats.org/officeDocument/2006/relationships/hyperlink" Target="https://gist.github.com/qoomon/5dfcdf8eec66a051ecd85625518cfd13#subject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93.svg"/><Relationship Id="rId7" Type="http://schemas.openxmlformats.org/officeDocument/2006/relationships/image" Target="../media/image97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0.svg"/><Relationship Id="rId5" Type="http://schemas.openxmlformats.org/officeDocument/2006/relationships/image" Target="../media/image95.svg"/><Relationship Id="rId10" Type="http://schemas.openxmlformats.org/officeDocument/2006/relationships/image" Target="../media/image99.png"/><Relationship Id="rId4" Type="http://schemas.openxmlformats.org/officeDocument/2006/relationships/image" Target="../media/image94.png"/><Relationship Id="rId9" Type="http://schemas.openxmlformats.org/officeDocument/2006/relationships/image" Target="../media/image98.sv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8.png"/><Relationship Id="rId7" Type="http://schemas.openxmlformats.org/officeDocument/2006/relationships/image" Target="../media/image8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0" Type="http://schemas.openxmlformats.org/officeDocument/2006/relationships/image" Target="../media/image23.svg"/><Relationship Id="rId4" Type="http://schemas.openxmlformats.org/officeDocument/2006/relationships/image" Target="../media/image19.svg"/><Relationship Id="rId9" Type="http://schemas.openxmlformats.org/officeDocument/2006/relationships/image" Target="../media/image22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sv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svg"/><Relationship Id="rId7" Type="http://schemas.openxmlformats.org/officeDocument/2006/relationships/image" Target="../media/image113.sv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svg"/><Relationship Id="rId4" Type="http://schemas.openxmlformats.org/officeDocument/2006/relationships/image" Target="../media/image110.png"/><Relationship Id="rId9" Type="http://schemas.openxmlformats.org/officeDocument/2006/relationships/image" Target="../media/image115.sv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Software Craftsmanship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Cédric HARTLAND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B8ED-7B27-0079-ABA1-3E188C34A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Well-crafted</a:t>
            </a:r>
            <a:r>
              <a:rPr lang="fr-FR" dirty="0"/>
              <a:t>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4333C-51D1-3C96-7CCD-A246DC221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working</a:t>
            </a:r>
            <a:r>
              <a:rPr lang="fr-FR" dirty="0"/>
              <a:t> software, but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well-crafted</a:t>
            </a:r>
            <a:r>
              <a:rPr lang="fr-FR" dirty="0"/>
              <a:t> software</a:t>
            </a:r>
            <a:br>
              <a:rPr lang="fr-FR" dirty="0"/>
            </a:br>
            <a:r>
              <a:rPr lang="fr-FR" b="1" i="1" dirty="0" err="1"/>
              <a:t>Well-crafted</a:t>
            </a:r>
            <a:r>
              <a:rPr lang="fr-FR" b="1" i="1" dirty="0"/>
              <a:t> == high </a:t>
            </a:r>
            <a:r>
              <a:rPr lang="fr-FR" b="1" i="1" dirty="0" err="1"/>
              <a:t>quality</a:t>
            </a:r>
            <a:r>
              <a:rPr lang="fr-FR" b="1" i="1" dirty="0"/>
              <a:t> code</a:t>
            </a:r>
          </a:p>
          <a:p>
            <a:pPr lvl="1"/>
            <a:r>
              <a:rPr lang="fr-FR" dirty="0" err="1"/>
              <a:t>Automated</a:t>
            </a:r>
            <a:r>
              <a:rPr lang="fr-FR" dirty="0"/>
              <a:t> tests</a:t>
            </a:r>
          </a:p>
          <a:p>
            <a:pPr lvl="1"/>
            <a:r>
              <a:rPr lang="fr-FR" dirty="0"/>
              <a:t>Business </a:t>
            </a:r>
            <a:r>
              <a:rPr lang="fr-FR" dirty="0" err="1"/>
              <a:t>language</a:t>
            </a:r>
            <a:r>
              <a:rPr lang="fr-FR" dirty="0"/>
              <a:t> in the code</a:t>
            </a:r>
          </a:p>
          <a:p>
            <a:pPr lvl="1"/>
            <a:r>
              <a:rPr lang="fr-FR" dirty="0" err="1"/>
              <a:t>Appropriate</a:t>
            </a:r>
            <a:r>
              <a:rPr lang="fr-FR" dirty="0"/>
              <a:t> design</a:t>
            </a:r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dirty="0"/>
              <a:t>Code </a:t>
            </a:r>
            <a:r>
              <a:rPr lang="fr-FR" dirty="0" err="1"/>
              <a:t>quality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guarantee</a:t>
            </a:r>
            <a:r>
              <a:rPr lang="fr-FR" dirty="0"/>
              <a:t> of </a:t>
            </a:r>
            <a:r>
              <a:rPr lang="fr-FR" dirty="0" err="1"/>
              <a:t>success</a:t>
            </a:r>
            <a:r>
              <a:rPr lang="fr-FR" dirty="0"/>
              <a:t> </a:t>
            </a:r>
          </a:p>
          <a:p>
            <a:pPr marL="0" indent="0" algn="ctr">
              <a:buNone/>
            </a:pPr>
            <a:r>
              <a:rPr lang="fr-FR" b="1" dirty="0"/>
              <a:t>but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the main cause of </a:t>
            </a:r>
            <a:r>
              <a:rPr lang="fr-FR" dirty="0" err="1"/>
              <a:t>failure</a:t>
            </a:r>
            <a:endParaRPr lang="fr-FR" dirty="0"/>
          </a:p>
        </p:txBody>
      </p:sp>
      <p:pic>
        <p:nvPicPr>
          <p:cNvPr id="5" name="Graphic 4" descr="Web design">
            <a:extLst>
              <a:ext uri="{FF2B5EF4-FFF2-40B4-BE49-F238E27FC236}">
                <a16:creationId xmlns:a16="http://schemas.microsoft.com/office/drawing/2014/main" id="{B0E5A63E-2FFD-10DB-6A77-15D335640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798" y="3429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513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2F5CB-60ED-C5EE-B9EE-6C5164862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As a </a:t>
            </a:r>
            <a:r>
              <a:rPr lang="fr-FR" dirty="0" err="1"/>
              <a:t>developer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6E3E3-190D-9842-E2B4-E674703BB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should I care about hardware failure ?</a:t>
            </a:r>
          </a:p>
          <a:p>
            <a:pPr lvl="1"/>
            <a:r>
              <a:rPr lang="en-US" dirty="0"/>
              <a:t>Infrastructure as a Service</a:t>
            </a:r>
          </a:p>
          <a:p>
            <a:r>
              <a:rPr lang="en-US" dirty="0"/>
              <a:t>Why must I manage the operating system, JVM and other dependencies ?</a:t>
            </a:r>
          </a:p>
          <a:p>
            <a:pPr lvl="1"/>
            <a:r>
              <a:rPr lang="en-US" dirty="0"/>
              <a:t>Platform as a Service</a:t>
            </a:r>
          </a:p>
          <a:p>
            <a:r>
              <a:rPr lang="en-US" dirty="0"/>
              <a:t>I don’t know nothing about SQL Server, I just want a database !</a:t>
            </a:r>
          </a:p>
          <a:p>
            <a:pPr lvl="1"/>
            <a:r>
              <a:rPr lang="fr-FR" dirty="0"/>
              <a:t>Platform as a Service / Software as a Service</a:t>
            </a:r>
          </a:p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I can use </a:t>
            </a:r>
            <a:r>
              <a:rPr lang="fr-FR" dirty="0" err="1"/>
              <a:t>it</a:t>
            </a:r>
            <a:r>
              <a:rPr lang="fr-FR" dirty="0"/>
              <a:t> ?</a:t>
            </a:r>
          </a:p>
          <a:p>
            <a:pPr lvl="1"/>
            <a:r>
              <a:rPr lang="fr-FR" dirty="0"/>
              <a:t>Software as a Service</a:t>
            </a:r>
          </a:p>
        </p:txBody>
      </p:sp>
    </p:spTree>
    <p:extLst>
      <p:ext uri="{BB962C8B-B14F-4D97-AF65-F5344CB8AC3E}">
        <p14:creationId xmlns:p14="http://schemas.microsoft.com/office/powerpoint/2010/main" val="324654213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11345-590A-451E-0681-76E5014E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On-</a:t>
            </a:r>
            <a:r>
              <a:rPr lang="fr-FR" dirty="0" err="1"/>
              <a:t>premise</a:t>
            </a:r>
            <a:r>
              <a:rPr lang="fr-FR" dirty="0"/>
              <a:t>, IaaS, PaaS, SaaS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F812B9-CFE3-1E33-98EF-81FF2C9C3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177" y="1502641"/>
            <a:ext cx="6653645" cy="499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985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3262D3-FC54-44BF-FC9B-1564A5EA2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Wrap-up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78C2B4-C953-48DA-851B-AC52E2D1B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57386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B19E46-1FA2-F930-D162-5C4BDF2CD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Software </a:t>
            </a:r>
            <a:r>
              <a:rPr lang="fr-FR" dirty="0" err="1"/>
              <a:t>Craftsmanship</a:t>
            </a:r>
            <a:r>
              <a:rPr lang="fr-FR" dirty="0"/>
              <a:t> in a </a:t>
            </a:r>
            <a:r>
              <a:rPr lang="fr-FR" dirty="0" err="1"/>
              <a:t>nutshell</a:t>
            </a:r>
            <a:endParaRPr lang="fr-F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0D9A35-B6CC-2C7E-7E9C-482FD8F12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Quality</a:t>
            </a:r>
          </a:p>
          <a:p>
            <a:pPr lvl="1"/>
            <a:r>
              <a:rPr lang="en-GB" dirty="0"/>
              <a:t>Clean code, refactoring, tests, simple design, TDD</a:t>
            </a:r>
          </a:p>
          <a:p>
            <a:r>
              <a:rPr lang="en-GB" dirty="0"/>
              <a:t>Humility</a:t>
            </a:r>
          </a:p>
          <a:p>
            <a:pPr lvl="1"/>
            <a:r>
              <a:rPr lang="en-GB" dirty="0"/>
              <a:t>Challenge yourself, </a:t>
            </a:r>
            <a:r>
              <a:rPr lang="en-GB" dirty="0" err="1"/>
              <a:t>continous</a:t>
            </a:r>
            <a:r>
              <a:rPr lang="en-GB" dirty="0"/>
              <a:t> improvement</a:t>
            </a:r>
          </a:p>
          <a:p>
            <a:r>
              <a:rPr lang="en-GB" dirty="0"/>
              <a:t>Sharing</a:t>
            </a:r>
          </a:p>
          <a:p>
            <a:pPr lvl="1"/>
            <a:r>
              <a:rPr lang="en-GB" dirty="0"/>
              <a:t>pair programming, collective ownership of source code</a:t>
            </a:r>
          </a:p>
          <a:p>
            <a:r>
              <a:rPr lang="en-GB" dirty="0"/>
              <a:t>Pragmatism</a:t>
            </a:r>
          </a:p>
          <a:p>
            <a:pPr lvl="1"/>
            <a:r>
              <a:rPr lang="en-GB" dirty="0"/>
              <a:t>understand constraints, adapt!</a:t>
            </a:r>
          </a:p>
          <a:p>
            <a:r>
              <a:rPr lang="en-GB" dirty="0"/>
              <a:t>Professionalism</a:t>
            </a:r>
          </a:p>
          <a:p>
            <a:pPr lvl="1"/>
            <a:r>
              <a:rPr lang="en-GB" dirty="0"/>
              <a:t>Treat your client as a partner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30833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B7D29-FE15-CD05-89F3-0A21D2A7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Software </a:t>
            </a:r>
            <a:r>
              <a:rPr lang="fr-FR" dirty="0" err="1"/>
              <a:t>craftsmanship</a:t>
            </a:r>
            <a:r>
              <a:rPr lang="fr-FR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CA8CE-AB48-12F6-08F6-B3BCE1680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Clean code, SOLID, Design pattern</a:t>
            </a:r>
          </a:p>
          <a:p>
            <a:r>
              <a:rPr lang="en-US" sz="2400" dirty="0"/>
              <a:t>Methodologies </a:t>
            </a:r>
          </a:p>
          <a:p>
            <a:pPr lvl="1"/>
            <a:r>
              <a:rPr lang="en-US" dirty="0"/>
              <a:t>Technical : TDD, DDD</a:t>
            </a:r>
          </a:p>
          <a:p>
            <a:pPr lvl="1"/>
            <a:r>
              <a:rPr lang="en-US" dirty="0"/>
              <a:t>Organizational : agility, SCRUM, Kanban</a:t>
            </a:r>
          </a:p>
          <a:p>
            <a:endParaRPr lang="en-US" sz="2400" dirty="0"/>
          </a:p>
          <a:p>
            <a:r>
              <a:rPr lang="en-US" sz="2400" dirty="0"/>
              <a:t>Mindset : (learn, fail, repeat,)</a:t>
            </a:r>
            <a:r>
              <a:rPr lang="en-US" sz="2400" baseline="30000" dirty="0"/>
              <a:t>n</a:t>
            </a:r>
            <a:r>
              <a:rPr lang="en-US" sz="2400" dirty="0"/>
              <a:t> then succeed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237529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6D927-86A2-CBF0-F198-24A10D4F3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References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E452B-FDD1-E966-3463-D260C9A4C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i="1" dirty="0"/>
              <a:t>Clean Code: A Handbook of Agile Software Craftsmanship, by </a:t>
            </a:r>
            <a:r>
              <a:rPr lang="en-US" sz="2400" dirty="0"/>
              <a:t>Robert C. Martin (aka Uncle bob)</a:t>
            </a:r>
          </a:p>
          <a:p>
            <a:r>
              <a:rPr lang="fr-FR" sz="2400" i="1" dirty="0"/>
              <a:t>Software </a:t>
            </a:r>
            <a:r>
              <a:rPr lang="fr-FR" sz="2400" i="1" dirty="0" err="1"/>
              <a:t>craft</a:t>
            </a:r>
            <a:r>
              <a:rPr lang="fr-FR" sz="2400" i="1" dirty="0"/>
              <a:t>, TDD, Clean code et autres pratiques essentielles, par C. </a:t>
            </a:r>
            <a:r>
              <a:rPr lang="fr-FR" sz="2400" i="1" dirty="0" err="1"/>
              <a:t>Martraire</a:t>
            </a:r>
            <a:r>
              <a:rPr lang="fr-FR" sz="2400" i="1" dirty="0"/>
              <a:t>, A. </a:t>
            </a:r>
            <a:r>
              <a:rPr lang="fr-FR" sz="2400" i="1" dirty="0" err="1"/>
              <a:t>Thiéfaine</a:t>
            </a:r>
            <a:r>
              <a:rPr lang="fr-FR" sz="2400" i="1" dirty="0"/>
              <a:t>, D. </a:t>
            </a:r>
            <a:r>
              <a:rPr lang="fr-FR" sz="2400" i="1" dirty="0" err="1"/>
              <a:t>Bartaguiz</a:t>
            </a:r>
            <a:r>
              <a:rPr lang="fr-FR" sz="2400" i="1" dirty="0"/>
              <a:t>, F. </a:t>
            </a:r>
            <a:r>
              <a:rPr lang="fr-FR" sz="2400" i="1" dirty="0" err="1"/>
              <a:t>Hiegel</a:t>
            </a:r>
            <a:r>
              <a:rPr lang="fr-FR" sz="2400" i="1" dirty="0"/>
              <a:t>, H. </a:t>
            </a:r>
            <a:r>
              <a:rPr lang="fr-FR" sz="2400" i="1" dirty="0" err="1"/>
              <a:t>Fakih</a:t>
            </a:r>
            <a:endParaRPr lang="fr-FR" sz="2400" i="1" dirty="0"/>
          </a:p>
          <a:p>
            <a:r>
              <a:rPr lang="fr-FR" i="1" dirty="0" err="1"/>
              <a:t>Zero</a:t>
            </a:r>
            <a:r>
              <a:rPr lang="fr-FR" i="1" dirty="0"/>
              <a:t> bugs and program </a:t>
            </a:r>
            <a:r>
              <a:rPr lang="fr-FR" i="1" dirty="0" err="1"/>
              <a:t>faster</a:t>
            </a:r>
            <a:r>
              <a:rPr lang="fr-FR" i="1" dirty="0"/>
              <a:t>, by Kate </a:t>
            </a:r>
            <a:r>
              <a:rPr lang="fr-FR" i="1" dirty="0" err="1"/>
              <a:t>Thompsohn</a:t>
            </a:r>
            <a:endParaRPr lang="fr-FR" i="1" dirty="0"/>
          </a:p>
          <a:p>
            <a:r>
              <a:rPr lang="fr-FR" sz="2400" i="1" dirty="0"/>
              <a:t>The </a:t>
            </a:r>
            <a:r>
              <a:rPr lang="fr-FR" sz="2400" i="1" dirty="0" err="1"/>
              <a:t>pro</a:t>
            </a:r>
            <a:r>
              <a:rPr lang="fr-FR" i="1" dirty="0" err="1"/>
              <a:t>blem</a:t>
            </a:r>
            <a:r>
              <a:rPr lang="fr-FR" i="1" dirty="0"/>
              <a:t> </a:t>
            </a:r>
            <a:r>
              <a:rPr lang="fr-FR" i="1" dirty="0" err="1"/>
              <a:t>with</a:t>
            </a:r>
            <a:r>
              <a:rPr lang="fr-FR" i="1" dirty="0"/>
              <a:t> software, </a:t>
            </a:r>
            <a:r>
              <a:rPr lang="fr-FR" i="1" dirty="0" err="1"/>
              <a:t>why</a:t>
            </a:r>
            <a:r>
              <a:rPr lang="fr-FR" i="1" dirty="0"/>
              <a:t> smart </a:t>
            </a:r>
            <a:r>
              <a:rPr lang="fr-FR" i="1" dirty="0" err="1"/>
              <a:t>engineers</a:t>
            </a:r>
            <a:r>
              <a:rPr lang="fr-FR" i="1" dirty="0"/>
              <a:t> </a:t>
            </a:r>
            <a:r>
              <a:rPr lang="fr-FR" i="1" dirty="0" err="1"/>
              <a:t>write</a:t>
            </a:r>
            <a:r>
              <a:rPr lang="fr-FR" i="1" dirty="0"/>
              <a:t> </a:t>
            </a:r>
            <a:r>
              <a:rPr lang="fr-FR" i="1" dirty="0" err="1"/>
              <a:t>bad</a:t>
            </a:r>
            <a:r>
              <a:rPr lang="fr-FR" i="1" dirty="0"/>
              <a:t> code, by Adam Barr</a:t>
            </a:r>
            <a:endParaRPr lang="en-US" sz="2400" dirty="0"/>
          </a:p>
          <a:p>
            <a:r>
              <a:rPr lang="en-US" sz="2400" dirty="0"/>
              <a:t>Blogs </a:t>
            </a:r>
          </a:p>
          <a:p>
            <a:pPr lvl="1"/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https://martinfowler.com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http://blog.xebia.fr</a:t>
            </a:r>
            <a:endParaRPr lang="en-US" dirty="0"/>
          </a:p>
          <a:p>
            <a:pPr lvl="1"/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https://blog.octo.com</a:t>
            </a:r>
            <a:endParaRPr lang="en-US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205036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87EB072-D54E-4376-BF49-1F934220D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F5F6FC0-12CB-DA40-A9C9-BD8D8461D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fr-FR" dirty="0"/>
              <a:t>Pictures </a:t>
            </a:r>
            <a:r>
              <a:rPr lang="fr-FR" dirty="0" err="1"/>
              <a:t>comes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b="1" dirty="0"/>
              <a:t>unsplash.com </a:t>
            </a:r>
          </a:p>
          <a:p>
            <a:pPr marL="342900" indent="-342900">
              <a:buFontTx/>
              <a:buChar char="-"/>
            </a:pPr>
            <a:r>
              <a:rPr lang="fr-FR" dirty="0"/>
              <a:t>Avatars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b="1" dirty="0"/>
              <a:t>open </a:t>
            </a:r>
            <a:r>
              <a:rPr lang="fr-FR" b="1" dirty="0" err="1"/>
              <a:t>peeps</a:t>
            </a:r>
            <a:r>
              <a:rPr lang="fr-FR" b="1" dirty="0"/>
              <a:t> </a:t>
            </a:r>
            <a:r>
              <a:rPr lang="fr-FR" dirty="0"/>
              <a:t>flat assets</a:t>
            </a:r>
          </a:p>
          <a:p>
            <a:pPr marL="342900" indent="-342900">
              <a:buFontTx/>
              <a:buChar char="-"/>
            </a:pPr>
            <a:r>
              <a:rPr lang="fr-FR" dirty="0" err="1"/>
              <a:t>Manifesto</a:t>
            </a:r>
            <a:r>
              <a:rPr lang="fr-FR" dirty="0"/>
              <a:t> for software </a:t>
            </a:r>
            <a:r>
              <a:rPr lang="fr-FR" dirty="0" err="1"/>
              <a:t>craftsmanship</a:t>
            </a:r>
            <a:r>
              <a:rPr lang="fr-FR" dirty="0"/>
              <a:t> </a:t>
            </a:r>
            <a:r>
              <a:rPr lang="fr-FR" dirty="0">
                <a:hlinkClick r:id="rId2"/>
              </a:rPr>
              <a:t>http://manifesto.softwarecraftsmanship.org/#/en</a:t>
            </a:r>
            <a:r>
              <a:rPr lang="fr-FR" dirty="0"/>
              <a:t> </a:t>
            </a:r>
          </a:p>
          <a:p>
            <a:pPr marL="342900" indent="-342900">
              <a:buFontTx/>
              <a:buChar char="-"/>
            </a:pPr>
            <a:r>
              <a:rPr lang="fr-FR" dirty="0">
                <a:hlinkClick r:id="rId3"/>
              </a:rPr>
              <a:t>https://github.com/fmbenhassine/awesome-software-craftsmanship</a:t>
            </a:r>
            <a:r>
              <a:rPr lang="fr-FR" dirty="0"/>
              <a:t> </a:t>
            </a:r>
          </a:p>
          <a:p>
            <a:pPr marL="342900" indent="-34290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777765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14DCCF-1A24-4E1A-85D4-D8A01B67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# 1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A9CC9E-978A-84F7-6582-74BDA0F2E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5-10 minutes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A84EC9B-3CBE-F3BB-6FC1-F5CF73C0B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9191" y="2626658"/>
            <a:ext cx="3758105" cy="375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03736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14DCCF-1A24-4E1A-85D4-D8A01B67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# 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A9CC9E-978A-84F7-6582-74BDA0F2E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5-10 minutes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B3E9C84-ABB4-A976-9E56-D96BCECA4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672" y="2626659"/>
            <a:ext cx="3778324" cy="377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7296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29DF2A-A732-035E-B42C-BEB0BA326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7DE624-F535-1197-730E-EF9C5A4BC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3193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B8ED-7B27-0079-ABA1-3E188C34A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Steadily</a:t>
            </a:r>
            <a:r>
              <a:rPr lang="fr-FR" dirty="0"/>
              <a:t> </a:t>
            </a:r>
            <a:r>
              <a:rPr lang="fr-FR" dirty="0" err="1"/>
              <a:t>adding</a:t>
            </a:r>
            <a:r>
              <a:rPr lang="fr-FR" dirty="0"/>
              <a:t>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4333C-51D1-3C96-7CCD-A246DC221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responding</a:t>
            </a:r>
            <a:r>
              <a:rPr lang="fr-FR" dirty="0"/>
              <a:t> to change, but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steadily</a:t>
            </a:r>
            <a:r>
              <a:rPr lang="fr-FR" dirty="0"/>
              <a:t> </a:t>
            </a:r>
            <a:r>
              <a:rPr lang="fr-FR" dirty="0" err="1"/>
              <a:t>adding</a:t>
            </a:r>
            <a:r>
              <a:rPr lang="fr-FR" dirty="0"/>
              <a:t> value</a:t>
            </a:r>
            <a:br>
              <a:rPr lang="fr-FR" dirty="0"/>
            </a:br>
            <a:r>
              <a:rPr lang="fr-FR" b="1" i="1" dirty="0" err="1"/>
              <a:t>constantly</a:t>
            </a:r>
            <a:r>
              <a:rPr lang="fr-FR" b="1" i="1" dirty="0"/>
              <a:t> </a:t>
            </a:r>
            <a:r>
              <a:rPr lang="fr-FR" b="1" i="1" dirty="0" err="1"/>
              <a:t>improve</a:t>
            </a:r>
            <a:r>
              <a:rPr lang="fr-FR" b="1" i="1" dirty="0"/>
              <a:t> </a:t>
            </a:r>
            <a:r>
              <a:rPr lang="fr-FR" b="1" i="1" dirty="0" err="1"/>
              <a:t>your</a:t>
            </a:r>
            <a:r>
              <a:rPr lang="fr-FR" b="1" i="1" dirty="0"/>
              <a:t> code</a:t>
            </a:r>
          </a:p>
          <a:p>
            <a:pPr lvl="1"/>
            <a:r>
              <a:rPr lang="fr-FR" dirty="0"/>
              <a:t>Testable</a:t>
            </a:r>
          </a:p>
          <a:p>
            <a:pPr lvl="1"/>
            <a:r>
              <a:rPr lang="fr-FR" dirty="0" err="1"/>
              <a:t>Extendable</a:t>
            </a:r>
            <a:endParaRPr lang="fr-FR" dirty="0"/>
          </a:p>
          <a:p>
            <a:pPr lvl="1"/>
            <a:r>
              <a:rPr lang="fr-FR" dirty="0" err="1"/>
              <a:t>Refactoring</a:t>
            </a:r>
            <a:r>
              <a:rPr lang="fr-FR" dirty="0"/>
              <a:t>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 algn="ctr">
              <a:buNone/>
            </a:pPr>
            <a:r>
              <a:rPr lang="fr-FR" dirty="0"/>
              <a:t>Boy scout </a:t>
            </a:r>
            <a:r>
              <a:rPr lang="fr-FR" dirty="0" err="1"/>
              <a:t>rule</a:t>
            </a:r>
            <a:br>
              <a:rPr lang="fr-FR" dirty="0"/>
            </a:br>
            <a:r>
              <a:rPr lang="fr-FR" dirty="0" err="1"/>
              <a:t>always</a:t>
            </a:r>
            <a:r>
              <a:rPr lang="fr-FR" dirty="0"/>
              <a:t> </a:t>
            </a:r>
            <a:r>
              <a:rPr lang="fr-FR" dirty="0" err="1"/>
              <a:t>leave</a:t>
            </a:r>
            <a:r>
              <a:rPr lang="fr-FR" dirty="0"/>
              <a:t> the </a:t>
            </a:r>
            <a:r>
              <a:rPr lang="fr-FR" dirty="0" err="1"/>
              <a:t>campground</a:t>
            </a:r>
            <a:r>
              <a:rPr lang="fr-FR" dirty="0"/>
              <a:t> </a:t>
            </a:r>
            <a:r>
              <a:rPr lang="fr-FR" dirty="0" err="1"/>
              <a:t>cleaner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found</a:t>
            </a:r>
            <a:r>
              <a:rPr lang="fr-FR" dirty="0"/>
              <a:t> </a:t>
            </a:r>
            <a:r>
              <a:rPr lang="fr-FR" dirty="0" err="1"/>
              <a:t>it</a:t>
            </a:r>
            <a:endParaRPr lang="fr-FR" dirty="0"/>
          </a:p>
        </p:txBody>
      </p:sp>
      <p:pic>
        <p:nvPicPr>
          <p:cNvPr id="5" name="Graphic 4" descr="Diamond">
            <a:extLst>
              <a:ext uri="{FF2B5EF4-FFF2-40B4-BE49-F238E27FC236}">
                <a16:creationId xmlns:a16="http://schemas.microsoft.com/office/drawing/2014/main" id="{C95BBCE0-D474-DBE7-53DA-2C0D08F48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333935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88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B8ED-7B27-0079-ABA1-3E188C34A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Community of </a:t>
            </a:r>
            <a:r>
              <a:rPr lang="fr-FR" dirty="0" err="1"/>
              <a:t>professionals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4333C-51D1-3C96-7CCD-A246DC221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individuals</a:t>
            </a:r>
            <a:r>
              <a:rPr lang="fr-FR" dirty="0"/>
              <a:t> and interactions, but </a:t>
            </a:r>
            <a:r>
              <a:rPr lang="fr-FR" dirty="0" err="1"/>
              <a:t>also</a:t>
            </a:r>
            <a:r>
              <a:rPr lang="fr-FR" dirty="0"/>
              <a:t> a </a:t>
            </a:r>
            <a:r>
              <a:rPr lang="fr-FR" dirty="0" err="1"/>
              <a:t>community</a:t>
            </a:r>
            <a:r>
              <a:rPr lang="fr-FR" dirty="0"/>
              <a:t> of </a:t>
            </a:r>
            <a:r>
              <a:rPr lang="fr-FR" dirty="0" err="1"/>
              <a:t>professionals</a:t>
            </a:r>
            <a:br>
              <a:rPr lang="fr-FR" dirty="0"/>
            </a:br>
            <a:r>
              <a:rPr lang="fr-FR" dirty="0" err="1"/>
              <a:t>share</a:t>
            </a:r>
            <a:r>
              <a:rPr lang="fr-FR" dirty="0"/>
              <a:t> / mentor</a:t>
            </a:r>
          </a:p>
          <a:p>
            <a:pPr lvl="1"/>
            <a:r>
              <a:rPr lang="fr-FR" dirty="0" err="1"/>
              <a:t>Knowledge</a:t>
            </a:r>
            <a:endParaRPr lang="fr-FR" dirty="0"/>
          </a:p>
          <a:p>
            <a:pPr lvl="1"/>
            <a:r>
              <a:rPr lang="fr-FR" dirty="0" err="1"/>
              <a:t>Ideas</a:t>
            </a:r>
            <a:endParaRPr lang="fr-FR" dirty="0"/>
          </a:p>
          <a:p>
            <a:pPr lvl="1"/>
            <a:r>
              <a:rPr lang="fr-FR" dirty="0" err="1"/>
              <a:t>Successes</a:t>
            </a:r>
            <a:r>
              <a:rPr lang="fr-FR" dirty="0"/>
              <a:t> &amp; </a:t>
            </a:r>
            <a:r>
              <a:rPr lang="fr-FR" dirty="0" err="1"/>
              <a:t>failures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 algn="ctr">
              <a:buNone/>
            </a:pPr>
            <a:r>
              <a:rPr lang="fr-FR" dirty="0" err="1"/>
              <a:t>Craftsman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to </a:t>
            </a:r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passionate</a:t>
            </a:r>
            <a:r>
              <a:rPr lang="fr-FR" dirty="0"/>
              <a:t> and </a:t>
            </a:r>
            <a:r>
              <a:rPr lang="fr-FR" dirty="0" err="1"/>
              <a:t>inspiring</a:t>
            </a:r>
            <a:r>
              <a:rPr lang="fr-FR" dirty="0"/>
              <a:t> </a:t>
            </a:r>
            <a:r>
              <a:rPr lang="fr-FR" dirty="0" err="1"/>
              <a:t>professionals</a:t>
            </a:r>
            <a:endParaRPr lang="fr-FR" dirty="0"/>
          </a:p>
        </p:txBody>
      </p:sp>
      <p:pic>
        <p:nvPicPr>
          <p:cNvPr id="5" name="Graphic 4" descr="Group">
            <a:extLst>
              <a:ext uri="{FF2B5EF4-FFF2-40B4-BE49-F238E27FC236}">
                <a16:creationId xmlns:a16="http://schemas.microsoft.com/office/drawing/2014/main" id="{BD153DB7-1AB6-7880-1897-27C958A1D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36979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87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B8ED-7B27-0079-ABA1-3E188C34A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Productive partnerships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4333C-51D1-3C96-7CCD-A246DC221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customer</a:t>
            </a:r>
            <a:r>
              <a:rPr lang="fr-FR" dirty="0"/>
              <a:t> collaboration, but </a:t>
            </a:r>
            <a:r>
              <a:rPr lang="fr-FR" dirty="0" err="1"/>
              <a:t>also</a:t>
            </a:r>
            <a:r>
              <a:rPr lang="fr-FR" dirty="0"/>
              <a:t> productive partnerships</a:t>
            </a:r>
            <a:br>
              <a:rPr lang="fr-FR" dirty="0"/>
            </a:br>
            <a:r>
              <a:rPr lang="fr-FR" b="1" i="1" dirty="0" err="1"/>
              <a:t>we</a:t>
            </a:r>
            <a:r>
              <a:rPr lang="fr-FR" b="1" i="1" dirty="0"/>
              <a:t> are not </a:t>
            </a:r>
            <a:r>
              <a:rPr lang="fr-FR" b="1" i="1" dirty="0" err="1"/>
              <a:t>factory</a:t>
            </a:r>
            <a:r>
              <a:rPr lang="fr-FR" b="1" i="1" dirty="0"/>
              <a:t> </a:t>
            </a:r>
            <a:r>
              <a:rPr lang="fr-FR" b="1" i="1" dirty="0" err="1"/>
              <a:t>workers</a:t>
            </a:r>
            <a:endParaRPr lang="fr-FR" b="1" i="1" dirty="0"/>
          </a:p>
          <a:p>
            <a:pPr lvl="1"/>
            <a:r>
              <a:rPr lang="fr-FR" dirty="0"/>
              <a:t>Must help </a:t>
            </a:r>
            <a:r>
              <a:rPr lang="fr-FR" dirty="0" err="1"/>
              <a:t>our</a:t>
            </a:r>
            <a:r>
              <a:rPr lang="fr-FR" dirty="0"/>
              <a:t> clients / </a:t>
            </a:r>
            <a:r>
              <a:rPr lang="fr-FR" dirty="0" err="1"/>
              <a:t>users</a:t>
            </a:r>
            <a:endParaRPr lang="fr-FR" dirty="0"/>
          </a:p>
          <a:p>
            <a:pPr lvl="1"/>
            <a:r>
              <a:rPr lang="fr-FR" dirty="0"/>
              <a:t>Must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say</a:t>
            </a:r>
            <a:r>
              <a:rPr lang="fr-FR" dirty="0"/>
              <a:t> no for clients </a:t>
            </a:r>
            <a:r>
              <a:rPr lang="fr-FR" dirty="0" err="1"/>
              <a:t>goods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 algn="ctr">
              <a:buNone/>
            </a:pPr>
            <a:r>
              <a:rPr lang="fr-FR" dirty="0" err="1"/>
              <a:t>Some</a:t>
            </a:r>
            <a:r>
              <a:rPr lang="fr-FR" dirty="0"/>
              <a:t> clients are not </a:t>
            </a:r>
            <a:r>
              <a:rPr lang="fr-FR" dirty="0" err="1"/>
              <a:t>ready</a:t>
            </a:r>
            <a:br>
              <a:rPr lang="fr-FR" dirty="0"/>
            </a:br>
            <a:r>
              <a:rPr lang="fr-FR" dirty="0"/>
              <a:t>harder to manage</a:t>
            </a:r>
          </a:p>
        </p:txBody>
      </p:sp>
      <p:pic>
        <p:nvPicPr>
          <p:cNvPr id="5" name="Graphic 4" descr="Customer review">
            <a:extLst>
              <a:ext uri="{FF2B5EF4-FFF2-40B4-BE49-F238E27FC236}">
                <a16:creationId xmlns:a16="http://schemas.microsoft.com/office/drawing/2014/main" id="{0AF1215D-F8B1-7EE8-B684-28AC94404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354105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57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EFB07-722B-94A0-FF0F-78B1967CD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Manifesto</a:t>
            </a:r>
            <a:r>
              <a:rPr lang="fr-FR" dirty="0"/>
              <a:t> for Software </a:t>
            </a:r>
            <a:r>
              <a:rPr lang="fr-FR" dirty="0" err="1"/>
              <a:t>Craftsmanship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A4206-3148-CE75-878F-848FA118E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b="0" i="1" dirty="0">
                <a:solidFill>
                  <a:schemeClr val="accent2"/>
                </a:solidFill>
                <a:effectLst/>
                <a:latin typeface="+mn-lt"/>
              </a:rPr>
              <a:t>Raising the bar.</a:t>
            </a:r>
          </a:p>
          <a:p>
            <a:pPr marL="0" indent="0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+mn-lt"/>
              </a:rPr>
              <a:t>As aspiring Software Craftsmen we are raising the bar of professional software development by practicing it and helping others learn the craft. Through this work we have come to value</a:t>
            </a:r>
          </a:p>
          <a:p>
            <a:pPr marL="0" indent="0" algn="l">
              <a:buNone/>
            </a:pPr>
            <a:endParaRPr lang="en-US" sz="18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Not only working software, 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	but also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+mn-lt"/>
              </a:rPr>
              <a:t>well-crafted software</a:t>
            </a:r>
            <a:endParaRPr lang="en-US" sz="20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Not only responding to change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	but also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+mn-lt"/>
              </a:rPr>
              <a:t>steadily adding value</a:t>
            </a:r>
            <a:endParaRPr lang="en-US" sz="20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Not only individuals and interactions,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	but also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+mn-lt"/>
              </a:rPr>
              <a:t>a community of professionals</a:t>
            </a:r>
            <a:endParaRPr lang="en-US" sz="20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Not only customer collaboration,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	but also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+mn-lt"/>
              </a:rPr>
              <a:t>productive partnerships</a:t>
            </a:r>
            <a:endParaRPr lang="en-US" sz="20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endParaRPr lang="en-US" sz="18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+mn-lt"/>
              </a:rPr>
              <a:t>That is, in pursuit of the items on the left we have found the items on the right to be indispensable.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+mn-lt"/>
            </a:endParaRPr>
          </a:p>
          <a:p>
            <a:pPr marL="0" indent="0">
              <a:buNone/>
            </a:pPr>
            <a:endParaRPr lang="fr-FR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66244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2DF0A5-7E34-EA78-548A-6CA9CDDE1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Developer</a:t>
            </a:r>
            <a:r>
              <a:rPr lang="fr-FR" dirty="0"/>
              <a:t> </a:t>
            </a:r>
            <a:r>
              <a:rPr lang="fr-FR" dirty="0" err="1"/>
              <a:t>eXperience</a:t>
            </a:r>
            <a:r>
              <a:rPr lang="fr-FR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63E123-AF6C-FEAD-23C1-0D988003F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6118479" cy="4805082"/>
          </a:xfrm>
        </p:spPr>
        <p:txBody>
          <a:bodyPr/>
          <a:lstStyle/>
          <a:p>
            <a:r>
              <a:rPr lang="fr-FR" dirty="0"/>
              <a:t>Challenges</a:t>
            </a:r>
          </a:p>
          <a:p>
            <a:pPr lvl="1"/>
            <a:r>
              <a:rPr lang="fr-FR" dirty="0" err="1"/>
              <a:t>Technical</a:t>
            </a:r>
            <a:endParaRPr lang="fr-FR" dirty="0"/>
          </a:p>
          <a:p>
            <a:pPr lvl="2"/>
            <a:r>
              <a:rPr lang="fr-FR" dirty="0"/>
              <a:t>Bugs</a:t>
            </a:r>
          </a:p>
          <a:p>
            <a:pPr lvl="2"/>
            <a:r>
              <a:rPr lang="fr-FR" dirty="0" err="1"/>
              <a:t>Technical</a:t>
            </a:r>
            <a:r>
              <a:rPr lang="fr-FR" dirty="0"/>
              <a:t> </a:t>
            </a:r>
            <a:r>
              <a:rPr lang="fr-FR" dirty="0" err="1"/>
              <a:t>debt</a:t>
            </a:r>
            <a:endParaRPr lang="fr-FR" dirty="0"/>
          </a:p>
          <a:p>
            <a:pPr lvl="2"/>
            <a:r>
              <a:rPr lang="fr-FR" dirty="0"/>
              <a:t>Coding practices</a:t>
            </a:r>
          </a:p>
          <a:p>
            <a:pPr lvl="1"/>
            <a:r>
              <a:rPr lang="fr-FR" dirty="0" err="1"/>
              <a:t>Working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others</a:t>
            </a:r>
            <a:endParaRPr lang="fr-FR" dirty="0"/>
          </a:p>
          <a:p>
            <a:pPr lvl="2"/>
            <a:r>
              <a:rPr lang="fr-FR" dirty="0" err="1"/>
              <a:t>Conflict</a:t>
            </a:r>
            <a:r>
              <a:rPr lang="fr-FR" dirty="0"/>
              <a:t> management</a:t>
            </a:r>
          </a:p>
          <a:p>
            <a:pPr lvl="2"/>
            <a:r>
              <a:rPr lang="fr-FR" dirty="0"/>
              <a:t>Opinions</a:t>
            </a:r>
          </a:p>
          <a:p>
            <a:pPr lvl="2"/>
            <a:r>
              <a:rPr lang="fr-FR" dirty="0" err="1"/>
              <a:t>Teamwork</a:t>
            </a:r>
            <a:endParaRPr lang="fr-FR" dirty="0"/>
          </a:p>
          <a:p>
            <a:pPr lvl="1"/>
            <a:r>
              <a:rPr lang="fr-FR" dirty="0"/>
              <a:t>Customer pressure</a:t>
            </a:r>
          </a:p>
          <a:p>
            <a:pPr lvl="2"/>
            <a:r>
              <a:rPr lang="fr-FR" dirty="0"/>
              <a:t>« for </a:t>
            </a:r>
            <a:r>
              <a:rPr lang="fr-FR" dirty="0" err="1"/>
              <a:t>yesterday</a:t>
            </a:r>
            <a:r>
              <a:rPr lang="fr-FR" dirty="0"/>
              <a:t> »</a:t>
            </a:r>
          </a:p>
          <a:p>
            <a:pPr lvl="2"/>
            <a:r>
              <a:rPr lang="fr-FR" dirty="0"/>
              <a:t>« Not </a:t>
            </a:r>
            <a:r>
              <a:rPr lang="fr-FR" dirty="0" err="1"/>
              <a:t>working</a:t>
            </a:r>
            <a:r>
              <a:rPr lang="fr-FR" dirty="0"/>
              <a:t> »</a:t>
            </a:r>
          </a:p>
          <a:p>
            <a:pPr lvl="2"/>
            <a:r>
              <a:rPr lang="fr-FR" dirty="0"/>
              <a:t>Low </a:t>
            </a:r>
            <a:r>
              <a:rPr lang="fr-FR" dirty="0" err="1"/>
              <a:t>quality</a:t>
            </a:r>
            <a:endParaRPr lang="fr-FR" dirty="0"/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74BCB3CF-9C09-092E-796C-6015D1726BE0}"/>
              </a:ext>
            </a:extLst>
          </p:cNvPr>
          <p:cNvSpPr/>
          <p:nvPr/>
        </p:nvSpPr>
        <p:spPr>
          <a:xfrm>
            <a:off x="7439026" y="2019300"/>
            <a:ext cx="2705100" cy="96202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Have an</a:t>
            </a:r>
          </a:p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IMPACT</a:t>
            </a:r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7BE97169-2615-C0AA-24CE-7C81DE4880CC}"/>
              </a:ext>
            </a:extLst>
          </p:cNvPr>
          <p:cNvSpPr/>
          <p:nvPr/>
        </p:nvSpPr>
        <p:spPr>
          <a:xfrm>
            <a:off x="7439026" y="3381094"/>
            <a:ext cx="2705100" cy="96202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Technical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achievements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65586334-FA3F-9F1E-413F-41D7CDE79AA9}"/>
              </a:ext>
            </a:extLst>
          </p:cNvPr>
          <p:cNvSpPr/>
          <p:nvPr/>
        </p:nvSpPr>
        <p:spPr>
          <a:xfrm>
            <a:off x="7439026" y="4742888"/>
            <a:ext cx="2705100" cy="96202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Infinite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source </a:t>
            </a:r>
          </a:p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</a:t>
            </a:r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learning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780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06D91-33AE-DC6F-EEC0-118309AC1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Course 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47034-09AC-0048-8646-40DD86E24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Code</a:t>
            </a:r>
          </a:p>
          <a:p>
            <a:pPr lvl="1"/>
            <a:r>
              <a:rPr lang="fr-FR" dirty="0"/>
              <a:t>Clean code</a:t>
            </a:r>
          </a:p>
          <a:p>
            <a:pPr lvl="1"/>
            <a:r>
              <a:rPr lang="fr-FR" dirty="0"/>
              <a:t>Test &amp; </a:t>
            </a:r>
            <a:r>
              <a:rPr lang="fr-FR" dirty="0" err="1"/>
              <a:t>refactoring</a:t>
            </a:r>
            <a:endParaRPr lang="fr-FR" dirty="0"/>
          </a:p>
          <a:p>
            <a:pPr lvl="1"/>
            <a:r>
              <a:rPr lang="fr-FR" dirty="0"/>
              <a:t>Best practices</a:t>
            </a:r>
          </a:p>
          <a:p>
            <a:r>
              <a:rPr lang="fr-FR" dirty="0" err="1"/>
              <a:t>Ways</a:t>
            </a:r>
            <a:r>
              <a:rPr lang="fr-FR" dirty="0"/>
              <a:t> of </a:t>
            </a:r>
            <a:r>
              <a:rPr lang="fr-FR" dirty="0" err="1"/>
              <a:t>working</a:t>
            </a:r>
            <a:endParaRPr lang="fr-FR" dirty="0"/>
          </a:p>
          <a:p>
            <a:pPr lvl="1"/>
            <a:r>
              <a:rPr lang="fr-FR" dirty="0"/>
              <a:t>Agility</a:t>
            </a:r>
          </a:p>
          <a:p>
            <a:pPr lvl="1"/>
            <a:r>
              <a:rPr lang="fr-FR" dirty="0"/>
              <a:t>Collective </a:t>
            </a:r>
            <a:r>
              <a:rPr lang="fr-FR" dirty="0" err="1"/>
              <a:t>programming</a:t>
            </a:r>
            <a:r>
              <a:rPr lang="fr-FR" dirty="0"/>
              <a:t> practices</a:t>
            </a:r>
          </a:p>
          <a:p>
            <a:r>
              <a:rPr lang="fr-FR" dirty="0" err="1"/>
              <a:t>Contexts</a:t>
            </a:r>
            <a:endParaRPr lang="fr-FR" dirty="0"/>
          </a:p>
          <a:p>
            <a:pPr lvl="1"/>
            <a:r>
              <a:rPr lang="fr-FR" dirty="0"/>
              <a:t>Embedded, desktop, on </a:t>
            </a:r>
            <a:r>
              <a:rPr lang="fr-FR" dirty="0" err="1"/>
              <a:t>premise</a:t>
            </a:r>
            <a:r>
              <a:rPr lang="fr-FR" dirty="0"/>
              <a:t>, cloud</a:t>
            </a:r>
          </a:p>
        </p:txBody>
      </p:sp>
    </p:spTree>
    <p:extLst>
      <p:ext uri="{BB962C8B-B14F-4D97-AF65-F5344CB8AC3E}">
        <p14:creationId xmlns:p14="http://schemas.microsoft.com/office/powerpoint/2010/main" val="1401949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3E643A-8207-9CD3-1C30-A3DFABA27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Testing</a:t>
            </a:r>
            <a:r>
              <a:rPr lang="fr-FR" dirty="0"/>
              <a:t> applications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2C2002F-5304-38BC-86D7-6704E2A405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6769364"/>
              </p:ext>
            </p:extLst>
          </p:nvPr>
        </p:nvGraphicFramePr>
        <p:xfrm>
          <a:off x="539496" y="3186613"/>
          <a:ext cx="4467412" cy="2978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56445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A13F96B-2012-694A-815A-9034BFD85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Manual </a:t>
            </a:r>
            <a:r>
              <a:rPr lang="fr-FR" dirty="0" err="1"/>
              <a:t>testing</a:t>
            </a:r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C5468B-3D68-DF20-89D3-301251719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fr-FR" dirty="0"/>
              <a:t>Just do </a:t>
            </a:r>
            <a:r>
              <a:rPr lang="fr-FR" dirty="0" err="1"/>
              <a:t>it</a:t>
            </a:r>
            <a:r>
              <a:rPr lang="fr-FR" dirty="0"/>
              <a:t>…</a:t>
            </a:r>
          </a:p>
          <a:p>
            <a:pPr marL="0" indent="0" algn="ctr">
              <a:buNone/>
            </a:pPr>
            <a:r>
              <a:rPr lang="fr-FR" dirty="0"/>
              <a:t>…but </a:t>
            </a:r>
            <a:r>
              <a:rPr lang="fr-FR" dirty="0" err="1"/>
              <a:t>actually</a:t>
            </a:r>
            <a:r>
              <a:rPr lang="fr-FR" dirty="0"/>
              <a:t> </a:t>
            </a:r>
            <a:r>
              <a:rPr lang="fr-FR" dirty="0" err="1"/>
              <a:t>don’t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5284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08A5A-AB2E-C9D4-43E2-AABBB9A6D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Unit test </a:t>
            </a:r>
            <a:r>
              <a:rPr lang="fr-FR" dirty="0" err="1"/>
              <a:t>is</a:t>
            </a:r>
            <a:r>
              <a:rPr lang="fr-FR" dirty="0"/>
              <a:t> a « code » </a:t>
            </a:r>
            <a:r>
              <a:rPr lang="fr-FR" dirty="0" err="1"/>
              <a:t>specification</a:t>
            </a:r>
            <a:endParaRPr lang="fr-FR" dirty="0"/>
          </a:p>
        </p:txBody>
      </p:sp>
      <p:pic>
        <p:nvPicPr>
          <p:cNvPr id="4" name="Graphique 63">
            <a:extLst>
              <a:ext uri="{FF2B5EF4-FFF2-40B4-BE49-F238E27FC236}">
                <a16:creationId xmlns:a16="http://schemas.microsoft.com/office/drawing/2014/main" id="{33579529-DA9E-D2B2-4722-B4CC86D5E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5398" y="5092204"/>
            <a:ext cx="1267998" cy="995200"/>
          </a:xfrm>
          <a:prstGeom prst="rect">
            <a:avLst/>
          </a:prstGeom>
        </p:spPr>
      </p:pic>
      <p:sp>
        <p:nvSpPr>
          <p:cNvPr id="5" name="ZoneTexte 34">
            <a:extLst>
              <a:ext uri="{FF2B5EF4-FFF2-40B4-BE49-F238E27FC236}">
                <a16:creationId xmlns:a16="http://schemas.microsoft.com/office/drawing/2014/main" id="{972E066C-7E25-30AA-9A81-86E574A6C4CE}"/>
              </a:ext>
            </a:extLst>
          </p:cNvPr>
          <p:cNvSpPr txBox="1"/>
          <p:nvPr/>
        </p:nvSpPr>
        <p:spPr>
          <a:xfrm>
            <a:off x="3416522" y="5152828"/>
            <a:ext cx="1260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</a:t>
            </a:r>
          </a:p>
          <a:p>
            <a:r>
              <a:rPr lang="en-US" dirty="0"/>
              <a:t>+ no Tests</a:t>
            </a:r>
          </a:p>
        </p:txBody>
      </p:sp>
      <p:cxnSp>
        <p:nvCxnSpPr>
          <p:cNvPr id="6" name="Connecteur : en arc 39">
            <a:extLst>
              <a:ext uri="{FF2B5EF4-FFF2-40B4-BE49-F238E27FC236}">
                <a16:creationId xmlns:a16="http://schemas.microsoft.com/office/drawing/2014/main" id="{A85A7EF9-F94F-01CE-7EE3-4D3712D74954}"/>
              </a:ext>
            </a:extLst>
          </p:cNvPr>
          <p:cNvCxnSpPr>
            <a:cxnSpLocks/>
            <a:stCxn id="15" idx="3"/>
            <a:endCxn id="5" idx="1"/>
          </p:cNvCxnSpPr>
          <p:nvPr/>
        </p:nvCxnSpPr>
        <p:spPr>
          <a:xfrm>
            <a:off x="2405378" y="4570710"/>
            <a:ext cx="1011144" cy="905284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oneTexte 47">
            <a:extLst>
              <a:ext uri="{FF2B5EF4-FFF2-40B4-BE49-F238E27FC236}">
                <a16:creationId xmlns:a16="http://schemas.microsoft.com/office/drawing/2014/main" id="{6AB07339-A103-6ACF-06EB-A2E79F27CAAF}"/>
              </a:ext>
            </a:extLst>
          </p:cNvPr>
          <p:cNvSpPr txBox="1"/>
          <p:nvPr/>
        </p:nvSpPr>
        <p:spPr>
          <a:xfrm>
            <a:off x="3493382" y="2478012"/>
            <a:ext cx="920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</a:t>
            </a:r>
          </a:p>
          <a:p>
            <a:r>
              <a:rPr lang="en-US" dirty="0"/>
              <a:t>+ </a:t>
            </a:r>
            <a:r>
              <a:rPr lang="en-US" dirty="0">
                <a:solidFill>
                  <a:schemeClr val="accent1"/>
                </a:solidFill>
              </a:rPr>
              <a:t>Tests</a:t>
            </a:r>
          </a:p>
        </p:txBody>
      </p:sp>
      <p:cxnSp>
        <p:nvCxnSpPr>
          <p:cNvPr id="8" name="Connecteur : en arc 48">
            <a:extLst>
              <a:ext uri="{FF2B5EF4-FFF2-40B4-BE49-F238E27FC236}">
                <a16:creationId xmlns:a16="http://schemas.microsoft.com/office/drawing/2014/main" id="{EB9E37AB-3319-72D3-C488-67526FC733EC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 flipV="1">
            <a:off x="2405378" y="2801178"/>
            <a:ext cx="1088004" cy="1769532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Graphique 61">
            <a:extLst>
              <a:ext uri="{FF2B5EF4-FFF2-40B4-BE49-F238E27FC236}">
                <a16:creationId xmlns:a16="http://schemas.microsoft.com/office/drawing/2014/main" id="{D1BF6D53-6A36-600F-15A6-9CE8407A5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2370" y="2789359"/>
            <a:ext cx="992172" cy="1256418"/>
          </a:xfrm>
          <a:prstGeom prst="rect">
            <a:avLst/>
          </a:prstGeom>
        </p:spPr>
      </p:pic>
      <p:pic>
        <p:nvPicPr>
          <p:cNvPr id="10" name="Graphique 62">
            <a:extLst>
              <a:ext uri="{FF2B5EF4-FFF2-40B4-BE49-F238E27FC236}">
                <a16:creationId xmlns:a16="http://schemas.microsoft.com/office/drawing/2014/main" id="{DC2021C5-AECA-86FA-39A6-A9FEB0B7D6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55398" y="4782347"/>
            <a:ext cx="989222" cy="1252682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CBE028A-34D8-B153-49E2-23CDD4E07A98}"/>
              </a:ext>
            </a:extLst>
          </p:cNvPr>
          <p:cNvSpPr/>
          <p:nvPr/>
        </p:nvSpPr>
        <p:spPr>
          <a:xfrm>
            <a:off x="4901743" y="2145073"/>
            <a:ext cx="5154" cy="964589"/>
          </a:xfrm>
          <a:custGeom>
            <a:avLst/>
            <a:gdLst>
              <a:gd name="connsiteX0" fmla="*/ -145 w 5154"/>
              <a:gd name="connsiteY0" fmla="*/ -9 h 964589"/>
              <a:gd name="connsiteX1" fmla="*/ -145 w 5154"/>
              <a:gd name="connsiteY1" fmla="*/ 964580 h 964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54" h="964589">
                <a:moveTo>
                  <a:pt x="-145" y="-9"/>
                </a:moveTo>
                <a:lnTo>
                  <a:pt x="-145" y="964580"/>
                </a:lnTo>
              </a:path>
            </a:pathLst>
          </a:custGeom>
          <a:noFill/>
          <a:ln w="77484" cap="rnd">
            <a:solidFill>
              <a:srgbClr val="009CDE"/>
            </a:solidFill>
            <a:prstDash val="solid"/>
            <a:round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B943ABE-C253-3669-1BCD-9EA3F0CA2CF5}"/>
              </a:ext>
            </a:extLst>
          </p:cNvPr>
          <p:cNvSpPr/>
          <p:nvPr/>
        </p:nvSpPr>
        <p:spPr>
          <a:xfrm>
            <a:off x="4901743" y="1831457"/>
            <a:ext cx="964511" cy="355523"/>
          </a:xfrm>
          <a:custGeom>
            <a:avLst/>
            <a:gdLst>
              <a:gd name="connsiteX0" fmla="*/ -76 w 964511"/>
              <a:gd name="connsiteY0" fmla="*/ 313518 h 355523"/>
              <a:gd name="connsiteX1" fmla="*/ 424254 w 964511"/>
              <a:gd name="connsiteY1" fmla="*/ 313518 h 355523"/>
              <a:gd name="connsiteX2" fmla="*/ 348766 w 964511"/>
              <a:gd name="connsiteY2" fmla="*/ 139088 h 355523"/>
              <a:gd name="connsiteX3" fmla="*/ 614288 w 964511"/>
              <a:gd name="connsiteY3" fmla="*/ 139088 h 355523"/>
              <a:gd name="connsiteX4" fmla="*/ 544002 w 964511"/>
              <a:gd name="connsiteY4" fmla="*/ 305707 h 355523"/>
              <a:gd name="connsiteX5" fmla="*/ 964435 w 964511"/>
              <a:gd name="connsiteY5" fmla="*/ 316129 h 35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64511" h="355523">
                <a:moveTo>
                  <a:pt x="-76" y="313518"/>
                </a:moveTo>
                <a:cubicBezTo>
                  <a:pt x="147939" y="331441"/>
                  <a:pt x="311441" y="391616"/>
                  <a:pt x="424254" y="313518"/>
                </a:cubicBezTo>
                <a:cubicBezTo>
                  <a:pt x="424254" y="195523"/>
                  <a:pt x="348766" y="220108"/>
                  <a:pt x="348766" y="139088"/>
                </a:cubicBezTo>
                <a:cubicBezTo>
                  <a:pt x="348766" y="-44246"/>
                  <a:pt x="614288" y="-48726"/>
                  <a:pt x="614288" y="139088"/>
                </a:cubicBezTo>
                <a:cubicBezTo>
                  <a:pt x="614288" y="221180"/>
                  <a:pt x="544002" y="205712"/>
                  <a:pt x="544002" y="305707"/>
                </a:cubicBezTo>
                <a:cubicBezTo>
                  <a:pt x="596736" y="386844"/>
                  <a:pt x="858927" y="352499"/>
                  <a:pt x="964435" y="316129"/>
                </a:cubicBezTo>
              </a:path>
            </a:pathLst>
          </a:custGeom>
          <a:noFill/>
          <a:ln w="77484" cap="rnd">
            <a:solidFill>
              <a:srgbClr val="009CDE"/>
            </a:solidFill>
            <a:prstDash val="solid"/>
            <a:round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0D7E2FD-6EFD-1C93-EC6C-71F01854DB69}"/>
              </a:ext>
            </a:extLst>
          </p:cNvPr>
          <p:cNvSpPr/>
          <p:nvPr/>
        </p:nvSpPr>
        <p:spPr>
          <a:xfrm>
            <a:off x="5552650" y="2147683"/>
            <a:ext cx="355517" cy="964511"/>
          </a:xfrm>
          <a:custGeom>
            <a:avLst/>
            <a:gdLst>
              <a:gd name="connsiteX0" fmla="*/ 313577 w 355517"/>
              <a:gd name="connsiteY0" fmla="*/ -9 h 964511"/>
              <a:gd name="connsiteX1" fmla="*/ 313577 w 355517"/>
              <a:gd name="connsiteY1" fmla="*/ 424321 h 964511"/>
              <a:gd name="connsiteX2" fmla="*/ 139166 w 355517"/>
              <a:gd name="connsiteY2" fmla="*/ 348833 h 964511"/>
              <a:gd name="connsiteX3" fmla="*/ 139166 w 355517"/>
              <a:gd name="connsiteY3" fmla="*/ 614355 h 964511"/>
              <a:gd name="connsiteX4" fmla="*/ 305765 w 355517"/>
              <a:gd name="connsiteY4" fmla="*/ 544069 h 964511"/>
              <a:gd name="connsiteX5" fmla="*/ 316188 w 355517"/>
              <a:gd name="connsiteY5" fmla="*/ 964502 h 964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5517" h="964511">
                <a:moveTo>
                  <a:pt x="313577" y="-9"/>
                </a:moveTo>
                <a:cubicBezTo>
                  <a:pt x="331519" y="148006"/>
                  <a:pt x="391676" y="311508"/>
                  <a:pt x="313577" y="424321"/>
                </a:cubicBezTo>
                <a:cubicBezTo>
                  <a:pt x="195583" y="424321"/>
                  <a:pt x="220187" y="348833"/>
                  <a:pt x="139166" y="348833"/>
                </a:cubicBezTo>
                <a:cubicBezTo>
                  <a:pt x="-44167" y="348833"/>
                  <a:pt x="-48667" y="614355"/>
                  <a:pt x="139166" y="614355"/>
                </a:cubicBezTo>
                <a:cubicBezTo>
                  <a:pt x="221239" y="614355"/>
                  <a:pt x="205771" y="544069"/>
                  <a:pt x="305765" y="544069"/>
                </a:cubicBezTo>
                <a:cubicBezTo>
                  <a:pt x="386903" y="596803"/>
                  <a:pt x="352578" y="858995"/>
                  <a:pt x="316188" y="964502"/>
                </a:cubicBezTo>
              </a:path>
            </a:pathLst>
          </a:custGeom>
          <a:noFill/>
          <a:ln w="77484" cap="rnd">
            <a:solidFill>
              <a:srgbClr val="009CDE"/>
            </a:solidFill>
            <a:prstDash val="solid"/>
            <a:round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A9407D4-245F-0569-339C-B2AB71229D53}"/>
              </a:ext>
            </a:extLst>
          </p:cNvPr>
          <p:cNvSpPr/>
          <p:nvPr/>
        </p:nvSpPr>
        <p:spPr>
          <a:xfrm>
            <a:off x="4904334" y="2795980"/>
            <a:ext cx="964530" cy="355528"/>
          </a:xfrm>
          <a:custGeom>
            <a:avLst/>
            <a:gdLst>
              <a:gd name="connsiteX0" fmla="*/ -75 w 964530"/>
              <a:gd name="connsiteY0" fmla="*/ 313663 h 355528"/>
              <a:gd name="connsiteX1" fmla="*/ 424273 w 964530"/>
              <a:gd name="connsiteY1" fmla="*/ 313663 h 355528"/>
              <a:gd name="connsiteX2" fmla="*/ 348766 w 964530"/>
              <a:gd name="connsiteY2" fmla="*/ 139233 h 355528"/>
              <a:gd name="connsiteX3" fmla="*/ 614308 w 964530"/>
              <a:gd name="connsiteY3" fmla="*/ 139233 h 355528"/>
              <a:gd name="connsiteX4" fmla="*/ 544022 w 964530"/>
              <a:gd name="connsiteY4" fmla="*/ 305851 h 355528"/>
              <a:gd name="connsiteX5" fmla="*/ 964455 w 964530"/>
              <a:gd name="connsiteY5" fmla="*/ 316254 h 355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64530" h="355528">
                <a:moveTo>
                  <a:pt x="-75" y="313663"/>
                </a:moveTo>
                <a:cubicBezTo>
                  <a:pt x="147959" y="331586"/>
                  <a:pt x="311460" y="391762"/>
                  <a:pt x="424273" y="313663"/>
                </a:cubicBezTo>
                <a:cubicBezTo>
                  <a:pt x="424273" y="195668"/>
                  <a:pt x="348766" y="220253"/>
                  <a:pt x="348766" y="139233"/>
                </a:cubicBezTo>
                <a:cubicBezTo>
                  <a:pt x="348766" y="-44101"/>
                  <a:pt x="614308" y="-48601"/>
                  <a:pt x="614308" y="139233"/>
                </a:cubicBezTo>
                <a:cubicBezTo>
                  <a:pt x="614308" y="221305"/>
                  <a:pt x="544022" y="205837"/>
                  <a:pt x="544022" y="305851"/>
                </a:cubicBezTo>
                <a:cubicBezTo>
                  <a:pt x="596756" y="386989"/>
                  <a:pt x="858947" y="352644"/>
                  <a:pt x="964455" y="316254"/>
                </a:cubicBezTo>
              </a:path>
            </a:pathLst>
          </a:custGeom>
          <a:noFill/>
          <a:ln w="38100" cap="flat">
            <a:solidFill>
              <a:schemeClr val="accent2">
                <a:alpha val="9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grpSp>
        <p:nvGrpSpPr>
          <p:cNvPr id="25" name="Graphique 66">
            <a:extLst>
              <a:ext uri="{FF2B5EF4-FFF2-40B4-BE49-F238E27FC236}">
                <a16:creationId xmlns:a16="http://schemas.microsoft.com/office/drawing/2014/main" id="{C2062FA2-C448-5252-6AB1-CCF6188C0E61}"/>
              </a:ext>
            </a:extLst>
          </p:cNvPr>
          <p:cNvGrpSpPr/>
          <p:nvPr/>
        </p:nvGrpSpPr>
        <p:grpSpPr>
          <a:xfrm>
            <a:off x="4903010" y="1831457"/>
            <a:ext cx="1005158" cy="1280744"/>
            <a:chOff x="4598210" y="1831457"/>
            <a:chExt cx="1005158" cy="1280744"/>
          </a:xfrm>
          <a:noFill/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129CCE9-A7AD-7FC4-9ED6-F51893BE239D}"/>
                </a:ext>
              </a:extLst>
            </p:cNvPr>
            <p:cNvSpPr/>
            <p:nvPr/>
          </p:nvSpPr>
          <p:spPr>
            <a:xfrm>
              <a:off x="4598210" y="1831457"/>
              <a:ext cx="1005158" cy="1280744"/>
            </a:xfrm>
            <a:custGeom>
              <a:avLst/>
              <a:gdLst>
                <a:gd name="connsiteX0" fmla="*/ 965791 w 1005158"/>
                <a:gd name="connsiteY0" fmla="*/ 1280636 h 1280744"/>
                <a:gd name="connsiteX1" fmla="*/ 955369 w 1005158"/>
                <a:gd name="connsiteY1" fmla="*/ 860202 h 1280744"/>
                <a:gd name="connsiteX2" fmla="*/ 788770 w 1005158"/>
                <a:gd name="connsiteY2" fmla="*/ 930489 h 1280744"/>
                <a:gd name="connsiteX3" fmla="*/ 788770 w 1005158"/>
                <a:gd name="connsiteY3" fmla="*/ 664947 h 1280744"/>
                <a:gd name="connsiteX4" fmla="*/ 963181 w 1005158"/>
                <a:gd name="connsiteY4" fmla="*/ 740454 h 1280744"/>
                <a:gd name="connsiteX5" fmla="*/ 963181 w 1005158"/>
                <a:gd name="connsiteY5" fmla="*/ 316105 h 1280744"/>
                <a:gd name="connsiteX6" fmla="*/ 542748 w 1005158"/>
                <a:gd name="connsiteY6" fmla="*/ 305702 h 1280744"/>
                <a:gd name="connsiteX7" fmla="*/ 613034 w 1005158"/>
                <a:gd name="connsiteY7" fmla="*/ 139084 h 1280744"/>
                <a:gd name="connsiteX8" fmla="*/ 347512 w 1005158"/>
                <a:gd name="connsiteY8" fmla="*/ 139084 h 1280744"/>
                <a:gd name="connsiteX9" fmla="*/ 423000 w 1005158"/>
                <a:gd name="connsiteY9" fmla="*/ 313514 h 1280744"/>
                <a:gd name="connsiteX10" fmla="*/ -64 w 1005158"/>
                <a:gd name="connsiteY10" fmla="*/ 314780 h 1280744"/>
                <a:gd name="connsiteX11" fmla="*/ 1203 w 1005158"/>
                <a:gd name="connsiteY11" fmla="*/ 1280636 h 1280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5158" h="1280744">
                  <a:moveTo>
                    <a:pt x="965791" y="1280636"/>
                  </a:moveTo>
                  <a:cubicBezTo>
                    <a:pt x="1002181" y="1175128"/>
                    <a:pt x="1036507" y="912937"/>
                    <a:pt x="955369" y="860202"/>
                  </a:cubicBezTo>
                  <a:cubicBezTo>
                    <a:pt x="855375" y="860202"/>
                    <a:pt x="870843" y="930489"/>
                    <a:pt x="788770" y="930489"/>
                  </a:cubicBezTo>
                  <a:cubicBezTo>
                    <a:pt x="600937" y="930489"/>
                    <a:pt x="605437" y="664947"/>
                    <a:pt x="788770" y="664947"/>
                  </a:cubicBezTo>
                  <a:cubicBezTo>
                    <a:pt x="869791" y="664947"/>
                    <a:pt x="845186" y="740454"/>
                    <a:pt x="963181" y="740454"/>
                  </a:cubicBezTo>
                  <a:cubicBezTo>
                    <a:pt x="1041279" y="627641"/>
                    <a:pt x="981123" y="464120"/>
                    <a:pt x="963181" y="316105"/>
                  </a:cubicBezTo>
                  <a:cubicBezTo>
                    <a:pt x="857673" y="352495"/>
                    <a:pt x="595482" y="386840"/>
                    <a:pt x="542748" y="305702"/>
                  </a:cubicBezTo>
                  <a:cubicBezTo>
                    <a:pt x="542748" y="205688"/>
                    <a:pt x="613034" y="221156"/>
                    <a:pt x="613034" y="139084"/>
                  </a:cubicBezTo>
                  <a:cubicBezTo>
                    <a:pt x="613034" y="-48750"/>
                    <a:pt x="347512" y="-44250"/>
                    <a:pt x="347512" y="139084"/>
                  </a:cubicBezTo>
                  <a:cubicBezTo>
                    <a:pt x="347512" y="220104"/>
                    <a:pt x="423000" y="195500"/>
                    <a:pt x="423000" y="313514"/>
                  </a:cubicBezTo>
                  <a:cubicBezTo>
                    <a:pt x="310187" y="391612"/>
                    <a:pt x="146685" y="331436"/>
                    <a:pt x="-64" y="314780"/>
                  </a:cubicBezTo>
                  <a:lnTo>
                    <a:pt x="1203" y="1280636"/>
                  </a:lnTo>
                </a:path>
              </a:pathLst>
            </a:custGeom>
            <a:noFill/>
            <a:ln w="19370" cap="flat">
              <a:solidFill>
                <a:srgbClr val="003C7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75B979-62C6-6D10-29EC-E04E14F9A5C5}"/>
                </a:ext>
              </a:extLst>
            </p:cNvPr>
            <p:cNvSpPr/>
            <p:nvPr/>
          </p:nvSpPr>
          <p:spPr>
            <a:xfrm>
              <a:off x="4599476" y="3112202"/>
              <a:ext cx="964588" cy="5154"/>
            </a:xfrm>
            <a:custGeom>
              <a:avLst/>
              <a:gdLst>
                <a:gd name="connsiteX0" fmla="*/ -66 w 964588"/>
                <a:gd name="connsiteY0" fmla="*/ -18 h 5154"/>
                <a:gd name="connsiteX1" fmla="*/ 964522 w 964588"/>
                <a:gd name="connsiteY1" fmla="*/ -18 h 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4588" h="5154">
                  <a:moveTo>
                    <a:pt x="-66" y="-18"/>
                  </a:moveTo>
                  <a:lnTo>
                    <a:pt x="964522" y="-18"/>
                  </a:lnTo>
                </a:path>
              </a:pathLst>
            </a:custGeom>
            <a:noFill/>
            <a:ln w="19370" cap="flat">
              <a:solidFill>
                <a:srgbClr val="003C71">
                  <a:alpha val="97000"/>
                </a:srgbClr>
              </a:solidFill>
              <a:custDash>
                <a:ds d="300000" sp="75000"/>
              </a:custDash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12" name="ZoneTexte 69">
            <a:extLst>
              <a:ext uri="{FF2B5EF4-FFF2-40B4-BE49-F238E27FC236}">
                <a16:creationId xmlns:a16="http://schemas.microsoft.com/office/drawing/2014/main" id="{AE5F964F-B1F7-0AA2-C285-5F3E2CE257F3}"/>
              </a:ext>
            </a:extLst>
          </p:cNvPr>
          <p:cNvSpPr txBox="1"/>
          <p:nvPr/>
        </p:nvSpPr>
        <p:spPr>
          <a:xfrm>
            <a:off x="4915379" y="3694470"/>
            <a:ext cx="2428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Potential bugs</a:t>
            </a:r>
          </a:p>
          <a:p>
            <a:r>
              <a:rPr lang="en-US" dirty="0">
                <a:solidFill>
                  <a:schemeClr val="accent2"/>
                </a:solidFill>
              </a:rPr>
              <a:t>Untold specifications</a:t>
            </a:r>
          </a:p>
        </p:txBody>
      </p:sp>
      <p:cxnSp>
        <p:nvCxnSpPr>
          <p:cNvPr id="13" name="Connecteur : en arc 71">
            <a:extLst>
              <a:ext uri="{FF2B5EF4-FFF2-40B4-BE49-F238E27FC236}">
                <a16:creationId xmlns:a16="http://schemas.microsoft.com/office/drawing/2014/main" id="{CBB2C528-C0BE-352E-38A9-9FE7BE6A5549}"/>
              </a:ext>
            </a:extLst>
          </p:cNvPr>
          <p:cNvCxnSpPr>
            <a:stCxn id="12" idx="0"/>
          </p:cNvCxnSpPr>
          <p:nvPr/>
        </p:nvCxnSpPr>
        <p:spPr>
          <a:xfrm rot="16200000" flipV="1">
            <a:off x="5501149" y="3065804"/>
            <a:ext cx="530939" cy="726393"/>
          </a:xfrm>
          <a:prstGeom prst="curvedConnector3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 : en arc 72">
            <a:extLst>
              <a:ext uri="{FF2B5EF4-FFF2-40B4-BE49-F238E27FC236}">
                <a16:creationId xmlns:a16="http://schemas.microsoft.com/office/drawing/2014/main" id="{FCEF7437-3E11-FA48-E967-AA39D3B53743}"/>
              </a:ext>
            </a:extLst>
          </p:cNvPr>
          <p:cNvCxnSpPr>
            <a:cxnSpLocks/>
            <a:stCxn id="12" idx="2"/>
          </p:cNvCxnSpPr>
          <p:nvPr/>
        </p:nvCxnSpPr>
        <p:spPr>
          <a:xfrm rot="5400000">
            <a:off x="5680197" y="4370814"/>
            <a:ext cx="479631" cy="419605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ZoneTexte 32">
            <a:extLst>
              <a:ext uri="{FF2B5EF4-FFF2-40B4-BE49-F238E27FC236}">
                <a16:creationId xmlns:a16="http://schemas.microsoft.com/office/drawing/2014/main" id="{30E794E7-E753-2388-CA97-8A2873144D26}"/>
              </a:ext>
            </a:extLst>
          </p:cNvPr>
          <p:cNvSpPr txBox="1"/>
          <p:nvPr/>
        </p:nvSpPr>
        <p:spPr>
          <a:xfrm>
            <a:off x="912662" y="4247544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SUT</a:t>
            </a:r>
          </a:p>
          <a:p>
            <a:pPr algn="ctr"/>
            <a:r>
              <a:rPr lang="en-US" dirty="0"/>
              <a:t>Specification</a:t>
            </a:r>
          </a:p>
        </p:txBody>
      </p:sp>
      <p:sp>
        <p:nvSpPr>
          <p:cNvPr id="16" name="ZoneTexte 32">
            <a:extLst>
              <a:ext uri="{FF2B5EF4-FFF2-40B4-BE49-F238E27FC236}">
                <a16:creationId xmlns:a16="http://schemas.microsoft.com/office/drawing/2014/main" id="{66F5E690-81FB-5A98-923F-B584EA5A9756}"/>
              </a:ext>
            </a:extLst>
          </p:cNvPr>
          <p:cNvSpPr txBox="1"/>
          <p:nvPr/>
        </p:nvSpPr>
        <p:spPr>
          <a:xfrm>
            <a:off x="481907" y="1335840"/>
            <a:ext cx="2675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SUT System Under Test</a:t>
            </a:r>
          </a:p>
        </p:txBody>
      </p:sp>
      <p:sp>
        <p:nvSpPr>
          <p:cNvPr id="30" name="Rectangle: Folded Corner 29">
            <a:extLst>
              <a:ext uri="{FF2B5EF4-FFF2-40B4-BE49-F238E27FC236}">
                <a16:creationId xmlns:a16="http://schemas.microsoft.com/office/drawing/2014/main" id="{9B610EB0-E532-B7D1-CE97-F2ACCAC7D1C0}"/>
              </a:ext>
            </a:extLst>
          </p:cNvPr>
          <p:cNvSpPr/>
          <p:nvPr/>
        </p:nvSpPr>
        <p:spPr>
          <a:xfrm>
            <a:off x="8166847" y="1705172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Automated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Tests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brings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confidence on code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behavior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Rectangle: Folded Corner 30">
            <a:extLst>
              <a:ext uri="{FF2B5EF4-FFF2-40B4-BE49-F238E27FC236}">
                <a16:creationId xmlns:a16="http://schemas.microsoft.com/office/drawing/2014/main" id="{334D7368-FAA9-7415-1C64-49470F34970C}"/>
              </a:ext>
            </a:extLst>
          </p:cNvPr>
          <p:cNvSpPr/>
          <p:nvPr/>
        </p:nvSpPr>
        <p:spPr>
          <a:xfrm>
            <a:off x="8166847" y="2981618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Automated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Tests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as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specification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: Folded Corner 31">
            <a:extLst>
              <a:ext uri="{FF2B5EF4-FFF2-40B4-BE49-F238E27FC236}">
                <a16:creationId xmlns:a16="http://schemas.microsoft.com/office/drawing/2014/main" id="{30DF3F50-F5F5-B28A-CE26-4939568C7C8B}"/>
              </a:ext>
            </a:extLst>
          </p:cNvPr>
          <p:cNvSpPr/>
          <p:nvPr/>
        </p:nvSpPr>
        <p:spPr>
          <a:xfrm>
            <a:off x="8166847" y="414475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Spec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changes</a:t>
            </a:r>
          </a:p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→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consequences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Rectangle: Folded Corner 32">
            <a:extLst>
              <a:ext uri="{FF2B5EF4-FFF2-40B4-BE49-F238E27FC236}">
                <a16:creationId xmlns:a16="http://schemas.microsoft.com/office/drawing/2014/main" id="{340EF6A3-FEEE-8FE8-4C4B-0189A5E11CB4}"/>
              </a:ext>
            </a:extLst>
          </p:cNvPr>
          <p:cNvSpPr/>
          <p:nvPr/>
        </p:nvSpPr>
        <p:spPr>
          <a:xfrm>
            <a:off x="8166846" y="531041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Wrong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spec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→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wrong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186490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1C1C6-7E51-25AD-636D-2C216AE4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574B2-2B7B-A38F-1516-91C8E5668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9740" y="1595718"/>
            <a:ext cx="4159623" cy="4805082"/>
          </a:xfrm>
        </p:spPr>
        <p:txBody>
          <a:bodyPr>
            <a:normAutofit/>
          </a:bodyPr>
          <a:lstStyle/>
          <a:p>
            <a:r>
              <a:rPr lang="fr-FR" sz="1800" dirty="0"/>
              <a:t>Cédric HARTLAND</a:t>
            </a:r>
          </a:p>
          <a:p>
            <a:r>
              <a:rPr lang="fr-FR" sz="1800" dirty="0" err="1"/>
              <a:t>Ph.D</a:t>
            </a:r>
            <a:r>
              <a:rPr lang="fr-FR" sz="1800" dirty="0"/>
              <a:t>. in AI – </a:t>
            </a:r>
            <a:r>
              <a:rPr lang="fr-FR" sz="1800" dirty="0" err="1"/>
              <a:t>UPSud</a:t>
            </a:r>
            <a:r>
              <a:rPr lang="fr-FR" sz="1800" dirty="0"/>
              <a:t>, INRIA, CNRS</a:t>
            </a:r>
          </a:p>
          <a:p>
            <a:r>
              <a:rPr lang="fr-FR" sz="1800" dirty="0"/>
              <a:t>Courses in AI &amp; CS </a:t>
            </a:r>
            <a:r>
              <a:rPr lang="fr-FR" sz="1800" dirty="0" err="1"/>
              <a:t>since</a:t>
            </a:r>
            <a:r>
              <a:rPr lang="fr-FR" sz="1800" dirty="0"/>
              <a:t> 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592D49-57B6-961E-BC6E-0A5B2E03F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17" y="143560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286C7E4A-C20D-56A2-844A-75D821096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17" y="3517393"/>
            <a:ext cx="1904999" cy="190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50892CA-AF24-1D3B-763D-A88ACF459A4A}"/>
              </a:ext>
            </a:extLst>
          </p:cNvPr>
          <p:cNvSpPr txBox="1">
            <a:spLocks/>
          </p:cNvSpPr>
          <p:nvPr/>
        </p:nvSpPr>
        <p:spPr>
          <a:xfrm>
            <a:off x="7376460" y="1595718"/>
            <a:ext cx="4159623" cy="4805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r-FR" sz="1800" dirty="0"/>
              <a:t>2005 – 2010 – </a:t>
            </a:r>
            <a:r>
              <a:rPr lang="fr-FR" sz="1800" dirty="0" err="1"/>
              <a:t>Researcher</a:t>
            </a:r>
            <a:r>
              <a:rPr lang="fr-FR" sz="1800" dirty="0"/>
              <a:t> / </a:t>
            </a:r>
            <a:r>
              <a:rPr lang="fr-FR" sz="1800" dirty="0" err="1"/>
              <a:t>Lecturer</a:t>
            </a:r>
            <a:endParaRPr lang="fr-FR" sz="1800" dirty="0"/>
          </a:p>
          <a:p>
            <a:pPr>
              <a:lnSpc>
                <a:spcPct val="100000"/>
              </a:lnSpc>
            </a:pPr>
            <a:r>
              <a:rPr lang="fr-FR" sz="1800" dirty="0"/>
              <a:t>2010 – 2017 – CAST</a:t>
            </a:r>
          </a:p>
          <a:p>
            <a:pPr>
              <a:lnSpc>
                <a:spcPct val="100000"/>
              </a:lnSpc>
            </a:pPr>
            <a:r>
              <a:rPr lang="fr-FR" sz="1800" dirty="0"/>
              <a:t>2017-2019 – </a:t>
            </a:r>
            <a:r>
              <a:rPr lang="fr-FR" sz="1800" dirty="0" err="1"/>
              <a:t>Futurmaster</a:t>
            </a:r>
            <a:endParaRPr lang="fr-FR" sz="1800" dirty="0"/>
          </a:p>
          <a:p>
            <a:pPr>
              <a:lnSpc>
                <a:spcPct val="100000"/>
              </a:lnSpc>
            </a:pPr>
            <a:r>
              <a:rPr lang="fr-FR" sz="1800" dirty="0"/>
              <a:t>2019-2022 – </a:t>
            </a:r>
            <a:r>
              <a:rPr lang="fr-FR" sz="1800" dirty="0" err="1"/>
              <a:t>Talentsoft</a:t>
            </a:r>
            <a:endParaRPr lang="fr-FR" sz="1800" dirty="0"/>
          </a:p>
          <a:p>
            <a:pPr>
              <a:lnSpc>
                <a:spcPct val="100000"/>
              </a:lnSpc>
            </a:pPr>
            <a:r>
              <a:rPr lang="fr-FR" sz="1800" dirty="0"/>
              <a:t>2022 – </a:t>
            </a:r>
            <a:r>
              <a:rPr lang="fr-FR" sz="1800" dirty="0" err="1"/>
              <a:t>PlayPlay</a:t>
            </a:r>
            <a:endParaRPr lang="fr-FR" sz="1800" dirty="0"/>
          </a:p>
          <a:p>
            <a:pPr>
              <a:lnSpc>
                <a:spcPct val="100000"/>
              </a:lnSpc>
            </a:pPr>
            <a:r>
              <a:rPr lang="fr-FR" sz="1800" dirty="0"/>
              <a:t>2022+ - Thales Digital </a:t>
            </a:r>
            <a:r>
              <a:rPr lang="fr-FR" sz="1800" dirty="0" err="1"/>
              <a:t>Factory</a:t>
            </a:r>
            <a:endParaRPr lang="fr-FR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9A1730-A44B-9B6C-4A29-6C7A618A4F34}"/>
              </a:ext>
            </a:extLst>
          </p:cNvPr>
          <p:cNvSpPr txBox="1"/>
          <p:nvPr/>
        </p:nvSpPr>
        <p:spPr>
          <a:xfrm>
            <a:off x="2859740" y="56737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https://github.com/gigacool/craftsmanship-course</a:t>
            </a:r>
          </a:p>
        </p:txBody>
      </p:sp>
    </p:spTree>
    <p:extLst>
      <p:ext uri="{BB962C8B-B14F-4D97-AF65-F5344CB8AC3E}">
        <p14:creationId xmlns:p14="http://schemas.microsoft.com/office/powerpoint/2010/main" val="1165836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C0F87-480E-2F2A-7242-79C6D647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Assertion </a:t>
            </a:r>
            <a:r>
              <a:rPr lang="fr-FR" dirty="0" err="1"/>
              <a:t>frameworks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C8455C-4EC0-7877-CD20-76191292F9B8}"/>
              </a:ext>
            </a:extLst>
          </p:cNvPr>
          <p:cNvSpPr/>
          <p:nvPr/>
        </p:nvSpPr>
        <p:spPr>
          <a:xfrm>
            <a:off x="792897" y="2044418"/>
            <a:ext cx="3906618" cy="76944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assert.typeOf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foo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, 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'string’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assert.equal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foo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, 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'bar’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assert.lengthOf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foo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, </a:t>
            </a:r>
            <a:r>
              <a:rPr lang="fr-FR" sz="1100" dirty="0">
                <a:solidFill>
                  <a:srgbClr val="009999"/>
                </a:solidFill>
                <a:latin typeface="Monaco"/>
              </a:rPr>
              <a:t>3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assert.lengthOf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beverages.tea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, </a:t>
            </a:r>
            <a:r>
              <a:rPr lang="fr-FR" sz="1100" dirty="0">
                <a:solidFill>
                  <a:srgbClr val="009999"/>
                </a:solidFill>
                <a:latin typeface="Monaco"/>
              </a:rPr>
              <a:t>3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</a:t>
            </a:r>
            <a:endParaRPr lang="en-US" sz="11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33CAE-F0E8-01EE-F0B2-C44C83E97628}"/>
              </a:ext>
            </a:extLst>
          </p:cNvPr>
          <p:cNvSpPr/>
          <p:nvPr/>
        </p:nvSpPr>
        <p:spPr>
          <a:xfrm>
            <a:off x="792897" y="3078240"/>
            <a:ext cx="3906618" cy="76944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expect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foo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).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to.be.a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'string’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expect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foo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).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to.equal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'bar’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expect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foo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).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to.have.lengthOf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009999"/>
                </a:solidFill>
                <a:latin typeface="Monaco"/>
              </a:rPr>
              <a:t>3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expect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beverages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).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to.have.property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</a:t>
            </a:r>
            <a:r>
              <a:rPr lang="fr-FR" sz="1100" dirty="0" err="1">
                <a:solidFill>
                  <a:srgbClr val="DD1144"/>
                </a:solidFill>
                <a:latin typeface="Monaco"/>
              </a:rPr>
              <a:t>tea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).</a:t>
            </a:r>
            <a:r>
              <a:rPr lang="fr-FR" sz="1100" b="1" dirty="0" err="1">
                <a:solidFill>
                  <a:srgbClr val="333333"/>
                </a:solidFill>
                <a:latin typeface="Monaco"/>
              </a:rPr>
              <a:t>with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.lengthOf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009999"/>
                </a:solidFill>
                <a:latin typeface="Monaco"/>
              </a:rPr>
              <a:t>3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</a:t>
            </a:r>
            <a:endParaRPr lang="en-US" sz="11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421E3C-327A-4610-3B6E-040C17EB4F8B}"/>
              </a:ext>
            </a:extLst>
          </p:cNvPr>
          <p:cNvSpPr/>
          <p:nvPr/>
        </p:nvSpPr>
        <p:spPr>
          <a:xfrm>
            <a:off x="792897" y="4112062"/>
            <a:ext cx="3906618" cy="76944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foo.should.be.a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'string’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foo.should.equal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'bar’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foo.should.have.lengthOf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009999"/>
                </a:solidFill>
                <a:latin typeface="Monaco"/>
              </a:rPr>
              <a:t>3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beverages.should.have.property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</a:t>
            </a:r>
            <a:r>
              <a:rPr lang="fr-FR" sz="1100" dirty="0" err="1">
                <a:solidFill>
                  <a:srgbClr val="DD1144"/>
                </a:solidFill>
                <a:latin typeface="Monaco"/>
              </a:rPr>
              <a:t>tea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).</a:t>
            </a:r>
            <a:r>
              <a:rPr lang="fr-FR" sz="1100" b="1" dirty="0" err="1">
                <a:solidFill>
                  <a:srgbClr val="333333"/>
                </a:solidFill>
                <a:latin typeface="Monaco"/>
              </a:rPr>
              <a:t>with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.lengthOf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009999"/>
                </a:solidFill>
                <a:latin typeface="Monaco"/>
              </a:rPr>
              <a:t>3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</a:t>
            </a:r>
            <a:endParaRPr lang="en-US" sz="1100" dirty="0"/>
          </a:p>
        </p:txBody>
      </p:sp>
      <p:sp>
        <p:nvSpPr>
          <p:cNvPr id="7" name="Accolade fermante 10">
            <a:extLst>
              <a:ext uri="{FF2B5EF4-FFF2-40B4-BE49-F238E27FC236}">
                <a16:creationId xmlns:a16="http://schemas.microsoft.com/office/drawing/2014/main" id="{53EC37BB-2DE7-FEC7-977F-D05FB538610A}"/>
              </a:ext>
            </a:extLst>
          </p:cNvPr>
          <p:cNvSpPr/>
          <p:nvPr/>
        </p:nvSpPr>
        <p:spPr>
          <a:xfrm>
            <a:off x="4778343" y="3078240"/>
            <a:ext cx="409903" cy="1843719"/>
          </a:xfrm>
          <a:prstGeom prst="rightBrace">
            <a:avLst/>
          </a:prstGeom>
          <a:ln w="28575">
            <a:solidFill>
              <a:schemeClr val="accent2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ccolade fermante 11">
            <a:extLst>
              <a:ext uri="{FF2B5EF4-FFF2-40B4-BE49-F238E27FC236}">
                <a16:creationId xmlns:a16="http://schemas.microsoft.com/office/drawing/2014/main" id="{07377711-4035-F601-1D84-34DECF22B207}"/>
              </a:ext>
            </a:extLst>
          </p:cNvPr>
          <p:cNvSpPr/>
          <p:nvPr/>
        </p:nvSpPr>
        <p:spPr>
          <a:xfrm>
            <a:off x="4778343" y="2013641"/>
            <a:ext cx="409903" cy="830997"/>
          </a:xfrm>
          <a:prstGeom prst="rightBrace">
            <a:avLst/>
          </a:prstGeom>
          <a:ln w="28575">
            <a:solidFill>
              <a:schemeClr val="accent2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12">
            <a:extLst>
              <a:ext uri="{FF2B5EF4-FFF2-40B4-BE49-F238E27FC236}">
                <a16:creationId xmlns:a16="http://schemas.microsoft.com/office/drawing/2014/main" id="{14632ED2-23A5-B612-D894-69CAC3C761E0}"/>
              </a:ext>
            </a:extLst>
          </p:cNvPr>
          <p:cNvSpPr txBox="1"/>
          <p:nvPr/>
        </p:nvSpPr>
        <p:spPr>
          <a:xfrm>
            <a:off x="5401080" y="2244473"/>
            <a:ext cx="2403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Technical </a:t>
            </a:r>
            <a:r>
              <a:rPr lang="en-US" b="1" dirty="0"/>
              <a:t>Assertions</a:t>
            </a:r>
          </a:p>
        </p:txBody>
      </p:sp>
      <p:sp>
        <p:nvSpPr>
          <p:cNvPr id="10" name="ZoneTexte 13">
            <a:extLst>
              <a:ext uri="{FF2B5EF4-FFF2-40B4-BE49-F238E27FC236}">
                <a16:creationId xmlns:a16="http://schemas.microsoft.com/office/drawing/2014/main" id="{B3FE9D1A-1177-2166-4186-58370EA368D5}"/>
              </a:ext>
            </a:extLst>
          </p:cNvPr>
          <p:cNvSpPr txBox="1"/>
          <p:nvPr/>
        </p:nvSpPr>
        <p:spPr>
          <a:xfrm>
            <a:off x="5401080" y="3667255"/>
            <a:ext cx="31520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Behavior driven styles</a:t>
            </a:r>
          </a:p>
          <a:p>
            <a:r>
              <a:rPr lang="en-US" sz="1400" dirty="0"/>
              <a:t>Behavior focused DSL</a:t>
            </a:r>
          </a:p>
          <a:p>
            <a:r>
              <a:rPr lang="en-US" sz="1200" dirty="0"/>
              <a:t>Actual APIs depends on frameworks used</a:t>
            </a:r>
          </a:p>
        </p:txBody>
      </p:sp>
      <p:sp>
        <p:nvSpPr>
          <p:cNvPr id="11" name="Rectangle: Folded Corner 10">
            <a:extLst>
              <a:ext uri="{FF2B5EF4-FFF2-40B4-BE49-F238E27FC236}">
                <a16:creationId xmlns:a16="http://schemas.microsoft.com/office/drawing/2014/main" id="{BDD84463-6FD6-C19F-AB8B-0145ADF815C3}"/>
              </a:ext>
            </a:extLst>
          </p:cNvPr>
          <p:cNvSpPr/>
          <p:nvPr/>
        </p:nvSpPr>
        <p:spPr>
          <a:xfrm>
            <a:off x="8933808" y="2016225"/>
            <a:ext cx="2581836" cy="175176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Different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languages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&amp;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frameworks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→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different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opportunities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01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EB870-7584-D4C6-B050-89F634E88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Code </a:t>
            </a:r>
            <a:r>
              <a:rPr lang="fr-FR" dirty="0" err="1"/>
              <a:t>coverage</a:t>
            </a:r>
            <a:endParaRPr lang="fr-FR" dirty="0"/>
          </a:p>
        </p:txBody>
      </p:sp>
      <p:grpSp>
        <p:nvGrpSpPr>
          <p:cNvPr id="4" name="Groupe 28">
            <a:extLst>
              <a:ext uri="{FF2B5EF4-FFF2-40B4-BE49-F238E27FC236}">
                <a16:creationId xmlns:a16="http://schemas.microsoft.com/office/drawing/2014/main" id="{5B1F9CCA-283B-96B2-8BE9-CB4DF96551A4}"/>
              </a:ext>
            </a:extLst>
          </p:cNvPr>
          <p:cNvGrpSpPr/>
          <p:nvPr/>
        </p:nvGrpSpPr>
        <p:grpSpPr>
          <a:xfrm>
            <a:off x="1848679" y="1985231"/>
            <a:ext cx="1460413" cy="708386"/>
            <a:chOff x="1569814" y="3936199"/>
            <a:chExt cx="1460413" cy="708386"/>
          </a:xfrm>
        </p:grpSpPr>
        <p:pic>
          <p:nvPicPr>
            <p:cNvPr id="5" name="Graphique 29">
              <a:extLst>
                <a:ext uri="{FF2B5EF4-FFF2-40B4-BE49-F238E27FC236}">
                  <a16:creationId xmlns:a16="http://schemas.microsoft.com/office/drawing/2014/main" id="{5D912CC5-6C9F-90CA-1200-B22F69393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66739" y="3936199"/>
              <a:ext cx="563488" cy="708386"/>
            </a:xfrm>
            <a:prstGeom prst="rect">
              <a:avLst/>
            </a:prstGeom>
          </p:spPr>
        </p:pic>
        <p:sp>
          <p:nvSpPr>
            <p:cNvPr id="6" name="ZoneTexte 30">
              <a:extLst>
                <a:ext uri="{FF2B5EF4-FFF2-40B4-BE49-F238E27FC236}">
                  <a16:creationId xmlns:a16="http://schemas.microsoft.com/office/drawing/2014/main" id="{E1B70ED5-F0D9-6E5E-CC9F-561B6E63CE41}"/>
                </a:ext>
              </a:extLst>
            </p:cNvPr>
            <p:cNvSpPr txBox="1"/>
            <p:nvPr/>
          </p:nvSpPr>
          <p:spPr>
            <a:xfrm>
              <a:off x="1569814" y="4105726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100%</a:t>
              </a:r>
            </a:p>
          </p:txBody>
        </p:sp>
      </p:grpSp>
      <p:grpSp>
        <p:nvGrpSpPr>
          <p:cNvPr id="7" name="Groupe 23">
            <a:extLst>
              <a:ext uri="{FF2B5EF4-FFF2-40B4-BE49-F238E27FC236}">
                <a16:creationId xmlns:a16="http://schemas.microsoft.com/office/drawing/2014/main" id="{76FE174B-7FC0-AD2B-DB0C-53DCD55E1500}"/>
              </a:ext>
            </a:extLst>
          </p:cNvPr>
          <p:cNvGrpSpPr/>
          <p:nvPr/>
        </p:nvGrpSpPr>
        <p:grpSpPr>
          <a:xfrm>
            <a:off x="2119604" y="5011964"/>
            <a:ext cx="1171289" cy="676186"/>
            <a:chOff x="1826294" y="938809"/>
            <a:chExt cx="1171289" cy="676186"/>
          </a:xfrm>
        </p:grpSpPr>
        <p:pic>
          <p:nvPicPr>
            <p:cNvPr id="8" name="Graphique 7">
              <a:extLst>
                <a:ext uri="{FF2B5EF4-FFF2-40B4-BE49-F238E27FC236}">
                  <a16:creationId xmlns:a16="http://schemas.microsoft.com/office/drawing/2014/main" id="{CFCEB56E-F3B4-0580-C899-8251EE6F7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63611" y="938809"/>
              <a:ext cx="533972" cy="676186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4B5933C7-3BFB-BF2A-193B-00812028495E}"/>
                </a:ext>
              </a:extLst>
            </p:cNvPr>
            <p:cNvSpPr txBox="1"/>
            <p:nvPr/>
          </p:nvSpPr>
          <p:spPr>
            <a:xfrm>
              <a:off x="1826294" y="1092236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0%</a:t>
              </a:r>
            </a:p>
          </p:txBody>
        </p:sp>
      </p:grpSp>
      <p:grpSp>
        <p:nvGrpSpPr>
          <p:cNvPr id="10" name="Groupe 24">
            <a:extLst>
              <a:ext uri="{FF2B5EF4-FFF2-40B4-BE49-F238E27FC236}">
                <a16:creationId xmlns:a16="http://schemas.microsoft.com/office/drawing/2014/main" id="{3CDD5DCE-9AF5-D305-959D-EF3DE4535685}"/>
              </a:ext>
            </a:extLst>
          </p:cNvPr>
          <p:cNvGrpSpPr/>
          <p:nvPr/>
        </p:nvGrpSpPr>
        <p:grpSpPr>
          <a:xfrm>
            <a:off x="1991364" y="4247345"/>
            <a:ext cx="1299529" cy="692286"/>
            <a:chOff x="1698054" y="1666925"/>
            <a:chExt cx="1299529" cy="692286"/>
          </a:xfrm>
        </p:grpSpPr>
        <p:pic>
          <p:nvPicPr>
            <p:cNvPr id="11" name="Graphique 6">
              <a:extLst>
                <a:ext uri="{FF2B5EF4-FFF2-40B4-BE49-F238E27FC236}">
                  <a16:creationId xmlns:a16="http://schemas.microsoft.com/office/drawing/2014/main" id="{D89E7653-CE90-1969-7B9F-11DB19DDD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50195" y="1666925"/>
              <a:ext cx="547388" cy="692286"/>
            </a:xfrm>
            <a:prstGeom prst="rect">
              <a:avLst/>
            </a:prstGeom>
          </p:spPr>
        </p:pic>
        <p:sp>
          <p:nvSpPr>
            <p:cNvPr id="12" name="ZoneTexte 9">
              <a:extLst>
                <a:ext uri="{FF2B5EF4-FFF2-40B4-BE49-F238E27FC236}">
                  <a16:creationId xmlns:a16="http://schemas.microsoft.com/office/drawing/2014/main" id="{AB777CFF-C9AC-0F55-B971-AFDF16FE02E5}"/>
                </a:ext>
              </a:extLst>
            </p:cNvPr>
            <p:cNvSpPr txBox="1"/>
            <p:nvPr/>
          </p:nvSpPr>
          <p:spPr>
            <a:xfrm>
              <a:off x="1698054" y="182840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25%</a:t>
              </a:r>
            </a:p>
          </p:txBody>
        </p:sp>
      </p:grpSp>
      <p:grpSp>
        <p:nvGrpSpPr>
          <p:cNvPr id="13" name="Groupe 25">
            <a:extLst>
              <a:ext uri="{FF2B5EF4-FFF2-40B4-BE49-F238E27FC236}">
                <a16:creationId xmlns:a16="http://schemas.microsoft.com/office/drawing/2014/main" id="{F1C57801-D8C5-CDCC-FF58-30B5DB2EBFE4}"/>
              </a:ext>
            </a:extLst>
          </p:cNvPr>
          <p:cNvGrpSpPr/>
          <p:nvPr/>
        </p:nvGrpSpPr>
        <p:grpSpPr>
          <a:xfrm>
            <a:off x="2002854" y="3486906"/>
            <a:ext cx="1299529" cy="708384"/>
            <a:chOff x="1698054" y="2411141"/>
            <a:chExt cx="1299529" cy="708384"/>
          </a:xfrm>
        </p:grpSpPr>
        <p:pic>
          <p:nvPicPr>
            <p:cNvPr id="14" name="Graphique 5">
              <a:extLst>
                <a:ext uri="{FF2B5EF4-FFF2-40B4-BE49-F238E27FC236}">
                  <a16:creationId xmlns:a16="http://schemas.microsoft.com/office/drawing/2014/main" id="{1BC7200C-31E9-A981-A0C9-A2C9D5188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47513" y="2411141"/>
              <a:ext cx="550070" cy="708384"/>
            </a:xfrm>
            <a:prstGeom prst="rect">
              <a:avLst/>
            </a:prstGeom>
          </p:spPr>
        </p:pic>
        <p:sp>
          <p:nvSpPr>
            <p:cNvPr id="15" name="ZoneTexte 10">
              <a:extLst>
                <a:ext uri="{FF2B5EF4-FFF2-40B4-BE49-F238E27FC236}">
                  <a16:creationId xmlns:a16="http://schemas.microsoft.com/office/drawing/2014/main" id="{53C16A63-3B49-F6F5-49E1-C2717DAB1621}"/>
                </a:ext>
              </a:extLst>
            </p:cNvPr>
            <p:cNvSpPr txBox="1"/>
            <p:nvPr/>
          </p:nvSpPr>
          <p:spPr>
            <a:xfrm>
              <a:off x="1698054" y="258066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50%</a:t>
              </a:r>
            </a:p>
          </p:txBody>
        </p:sp>
      </p:grpSp>
      <p:grpSp>
        <p:nvGrpSpPr>
          <p:cNvPr id="16" name="Groupe 26">
            <a:extLst>
              <a:ext uri="{FF2B5EF4-FFF2-40B4-BE49-F238E27FC236}">
                <a16:creationId xmlns:a16="http://schemas.microsoft.com/office/drawing/2014/main" id="{F97ADE67-63A7-FC07-DAAE-29D6AF168248}"/>
              </a:ext>
            </a:extLst>
          </p:cNvPr>
          <p:cNvGrpSpPr/>
          <p:nvPr/>
        </p:nvGrpSpPr>
        <p:grpSpPr>
          <a:xfrm>
            <a:off x="1984576" y="2745672"/>
            <a:ext cx="1306238" cy="708386"/>
            <a:chOff x="1698054" y="3171455"/>
            <a:chExt cx="1306238" cy="708386"/>
          </a:xfrm>
        </p:grpSpPr>
        <p:pic>
          <p:nvPicPr>
            <p:cNvPr id="17" name="Graphique 4">
              <a:extLst>
                <a:ext uri="{FF2B5EF4-FFF2-40B4-BE49-F238E27FC236}">
                  <a16:creationId xmlns:a16="http://schemas.microsoft.com/office/drawing/2014/main" id="{276D1483-30D2-C8FA-3555-AB1B15B90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40804" y="3171455"/>
              <a:ext cx="563488" cy="708386"/>
            </a:xfrm>
            <a:prstGeom prst="rect">
              <a:avLst/>
            </a:prstGeom>
          </p:spPr>
        </p:pic>
        <p:sp>
          <p:nvSpPr>
            <p:cNvPr id="18" name="ZoneTexte 11">
              <a:extLst>
                <a:ext uri="{FF2B5EF4-FFF2-40B4-BE49-F238E27FC236}">
                  <a16:creationId xmlns:a16="http://schemas.microsoft.com/office/drawing/2014/main" id="{A09E19FA-0969-98DC-EE89-83BE51382B54}"/>
                </a:ext>
              </a:extLst>
            </p:cNvPr>
            <p:cNvSpPr txBox="1"/>
            <p:nvPr/>
          </p:nvSpPr>
          <p:spPr>
            <a:xfrm>
              <a:off x="1698054" y="334098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80%</a:t>
              </a:r>
            </a:p>
          </p:txBody>
        </p:sp>
      </p:grpSp>
      <p:pic>
        <p:nvPicPr>
          <p:cNvPr id="19" name="Graphique 32" descr="Visage souriant noir">
            <a:extLst>
              <a:ext uri="{FF2B5EF4-FFF2-40B4-BE49-F238E27FC236}">
                <a16:creationId xmlns:a16="http://schemas.microsoft.com/office/drawing/2014/main" id="{AA6E3D9B-31E5-5CC5-6FB3-84110613C0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9063" y="2931045"/>
            <a:ext cx="360000" cy="360000"/>
          </a:xfrm>
          <a:prstGeom prst="rect">
            <a:avLst/>
          </a:prstGeom>
        </p:spPr>
      </p:pic>
      <p:pic>
        <p:nvPicPr>
          <p:cNvPr id="20" name="Graphique 34" descr="Visage neutre noir">
            <a:extLst>
              <a:ext uri="{FF2B5EF4-FFF2-40B4-BE49-F238E27FC236}">
                <a16:creationId xmlns:a16="http://schemas.microsoft.com/office/drawing/2014/main" id="{613BC6CA-ED81-933D-4B40-28F019C14B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39063" y="4438469"/>
            <a:ext cx="360000" cy="360000"/>
          </a:xfrm>
          <a:prstGeom prst="rect">
            <a:avLst/>
          </a:prstGeom>
        </p:spPr>
      </p:pic>
      <p:pic>
        <p:nvPicPr>
          <p:cNvPr id="21" name="Graphique 38" descr="Visage noir surpris">
            <a:extLst>
              <a:ext uri="{FF2B5EF4-FFF2-40B4-BE49-F238E27FC236}">
                <a16:creationId xmlns:a16="http://schemas.microsoft.com/office/drawing/2014/main" id="{6DFBF865-E5E0-41BE-47C9-BDC145982A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39063" y="3684757"/>
            <a:ext cx="360000" cy="360000"/>
          </a:xfrm>
          <a:prstGeom prst="rect">
            <a:avLst/>
          </a:prstGeom>
        </p:spPr>
      </p:pic>
      <p:pic>
        <p:nvPicPr>
          <p:cNvPr id="22" name="Graphique 40" descr="Visage amoureux noir">
            <a:extLst>
              <a:ext uri="{FF2B5EF4-FFF2-40B4-BE49-F238E27FC236}">
                <a16:creationId xmlns:a16="http://schemas.microsoft.com/office/drawing/2014/main" id="{ED95F422-12D7-A815-46E3-F07E473B220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39063" y="2177333"/>
            <a:ext cx="360000" cy="360000"/>
          </a:xfrm>
          <a:prstGeom prst="rect">
            <a:avLst/>
          </a:prstGeom>
        </p:spPr>
      </p:pic>
      <p:pic>
        <p:nvPicPr>
          <p:cNvPr id="23" name="Graphique 43" descr="Crâne">
            <a:extLst>
              <a:ext uri="{FF2B5EF4-FFF2-40B4-BE49-F238E27FC236}">
                <a16:creationId xmlns:a16="http://schemas.microsoft.com/office/drawing/2014/main" id="{D9392DC4-86A7-BE33-0CA8-39F1470EC80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39063" y="5170057"/>
            <a:ext cx="360000" cy="360000"/>
          </a:xfrm>
          <a:prstGeom prst="rect">
            <a:avLst/>
          </a:prstGeom>
        </p:spPr>
      </p:pic>
      <p:sp>
        <p:nvSpPr>
          <p:cNvPr id="24" name="Rectangle: Folded Corner 23">
            <a:extLst>
              <a:ext uri="{FF2B5EF4-FFF2-40B4-BE49-F238E27FC236}">
                <a16:creationId xmlns:a16="http://schemas.microsoft.com/office/drawing/2014/main" id="{25B5F25F-2E92-7A2F-0B24-754502528B18}"/>
              </a:ext>
            </a:extLst>
          </p:cNvPr>
          <p:cNvSpPr/>
          <p:nvPr/>
        </p:nvSpPr>
        <p:spPr>
          <a:xfrm>
            <a:off x="8166847" y="1705172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File count,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functions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loc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branches</a:t>
            </a:r>
          </a:p>
        </p:txBody>
      </p:sp>
      <p:sp>
        <p:nvSpPr>
          <p:cNvPr id="25" name="Rectangle: Folded Corner 24">
            <a:extLst>
              <a:ext uri="{FF2B5EF4-FFF2-40B4-BE49-F238E27FC236}">
                <a16:creationId xmlns:a16="http://schemas.microsoft.com/office/drawing/2014/main" id="{331A0C66-087B-3A0C-C7A0-3187ACE4B209}"/>
              </a:ext>
            </a:extLst>
          </p:cNvPr>
          <p:cNvSpPr/>
          <p:nvPr/>
        </p:nvSpPr>
        <p:spPr>
          <a:xfrm>
            <a:off x="8166847" y="2981618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coverage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→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less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unplaned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behaviors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Rectangle: Folded Corner 25">
            <a:extLst>
              <a:ext uri="{FF2B5EF4-FFF2-40B4-BE49-F238E27FC236}">
                <a16:creationId xmlns:a16="http://schemas.microsoft.com/office/drawing/2014/main" id="{A52BD748-E8A2-D9C4-0BBE-C538EF6D2F5A}"/>
              </a:ext>
            </a:extLst>
          </p:cNvPr>
          <p:cNvSpPr/>
          <p:nvPr/>
        </p:nvSpPr>
        <p:spPr>
          <a:xfrm>
            <a:off x="8166847" y="414475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100%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coverage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not 100% good</a:t>
            </a:r>
          </a:p>
        </p:txBody>
      </p:sp>
      <p:sp>
        <p:nvSpPr>
          <p:cNvPr id="27" name="Rectangle: Folded Corner 26">
            <a:extLst>
              <a:ext uri="{FF2B5EF4-FFF2-40B4-BE49-F238E27FC236}">
                <a16:creationId xmlns:a16="http://schemas.microsoft.com/office/drawing/2014/main" id="{CCD71E0B-3502-B406-ED31-8AFA0249452E}"/>
              </a:ext>
            </a:extLst>
          </p:cNvPr>
          <p:cNvSpPr/>
          <p:nvPr/>
        </p:nvSpPr>
        <p:spPr>
          <a:xfrm>
            <a:off x="8166846" y="531041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Aiming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at 80%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Bu****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it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973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DB38D-2B96-C733-BB6D-F667F1058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doubles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ABFD8-7C42-461F-1B66-CCEFE2AA6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7026716" cy="4805082"/>
          </a:xfrm>
        </p:spPr>
        <p:txBody>
          <a:bodyPr/>
          <a:lstStyle/>
          <a:p>
            <a:r>
              <a:rPr lang="en-US" dirty="0"/>
              <a:t>Different types</a:t>
            </a:r>
          </a:p>
          <a:p>
            <a:pPr lvl="1"/>
            <a:r>
              <a:rPr lang="en-US" dirty="0"/>
              <a:t>Stub ~ simulates behavior</a:t>
            </a:r>
          </a:p>
          <a:p>
            <a:pPr lvl="1"/>
            <a:r>
              <a:rPr lang="en-US" dirty="0"/>
              <a:t>Mock ~ substitutes to objects</a:t>
            </a:r>
          </a:p>
          <a:p>
            <a:pPr lvl="1"/>
            <a:r>
              <a:rPr lang="en-US" dirty="0"/>
              <a:t>Spy ~ wraps real functions</a:t>
            </a:r>
          </a:p>
          <a:p>
            <a:pPr lvl="1"/>
            <a:r>
              <a:rPr lang="en-US" dirty="0"/>
              <a:t>Fake ~ working fake implementations</a:t>
            </a:r>
          </a:p>
          <a:p>
            <a:pPr lvl="1"/>
            <a:r>
              <a:rPr lang="en-US" dirty="0"/>
              <a:t>Dummy ~ needed but unused resources</a:t>
            </a:r>
          </a:p>
          <a:p>
            <a:endParaRPr lang="en-US" dirty="0"/>
          </a:p>
          <a:p>
            <a:r>
              <a:rPr lang="en-US" dirty="0"/>
              <a:t>Mocking/doubling is often a mix of those</a:t>
            </a:r>
          </a:p>
          <a:p>
            <a:endParaRPr lang="fr-FR" dirty="0"/>
          </a:p>
        </p:txBody>
      </p:sp>
      <p:pic>
        <p:nvPicPr>
          <p:cNvPr id="4" name="Graphique 4">
            <a:extLst>
              <a:ext uri="{FF2B5EF4-FFF2-40B4-BE49-F238E27FC236}">
                <a16:creationId xmlns:a16="http://schemas.microsoft.com/office/drawing/2014/main" id="{5A0B63AD-8291-3174-96B7-D23AB71CE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989674" y="4278055"/>
            <a:ext cx="1065794" cy="2260305"/>
          </a:xfrm>
          <a:prstGeom prst="rect">
            <a:avLst/>
          </a:prstGeom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AA9ECBE1-07BD-3098-993B-82E45BCA201F}"/>
              </a:ext>
            </a:extLst>
          </p:cNvPr>
          <p:cNvSpPr/>
          <p:nvPr/>
        </p:nvSpPr>
        <p:spPr>
          <a:xfrm>
            <a:off x="8166847" y="1705172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Doubles are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expensive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C5B1A942-179A-6271-8D73-507F64EC3DCD}"/>
              </a:ext>
            </a:extLst>
          </p:cNvPr>
          <p:cNvSpPr/>
          <p:nvPr/>
        </p:nvSpPr>
        <p:spPr>
          <a:xfrm>
            <a:off x="8166847" y="2981618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Contract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holder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? SUT ? Double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target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? </a:t>
            </a:r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E8720AA6-1B86-579B-B3FB-E25C1DB2AF09}"/>
              </a:ext>
            </a:extLst>
          </p:cNvPr>
          <p:cNvSpPr/>
          <p:nvPr/>
        </p:nvSpPr>
        <p:spPr>
          <a:xfrm>
            <a:off x="8166847" y="414475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 the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doubles</a:t>
            </a:r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26840FE3-F232-B83C-E55D-3E94BD08BDB3}"/>
              </a:ext>
            </a:extLst>
          </p:cNvPr>
          <p:cNvSpPr/>
          <p:nvPr/>
        </p:nvSpPr>
        <p:spPr>
          <a:xfrm>
            <a:off x="8166846" y="531041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Loose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coupling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Minimize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risks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future </a:t>
            </a:r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evolutions</a:t>
            </a:r>
            <a:endParaRPr lang="fr-F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395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95043-D174-9B07-EB3E-8B4E9ACB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Testing</a:t>
            </a:r>
            <a:r>
              <a:rPr lang="fr-FR" dirty="0"/>
              <a:t> </a:t>
            </a:r>
            <a:r>
              <a:rPr lang="fr-FR" dirty="0" err="1"/>
              <a:t>private</a:t>
            </a:r>
            <a:r>
              <a:rPr lang="fr-FR" dirty="0"/>
              <a:t>/</a:t>
            </a:r>
            <a:r>
              <a:rPr lang="fr-FR" dirty="0" err="1"/>
              <a:t>internal</a:t>
            </a:r>
            <a:r>
              <a:rPr lang="fr-FR" dirty="0"/>
              <a:t> </a:t>
            </a:r>
            <a:r>
              <a:rPr lang="fr-FR" dirty="0" err="1"/>
              <a:t>organs</a:t>
            </a:r>
            <a:endParaRPr lang="fr-FR" dirty="0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2764A491-5A2B-37B1-2152-C0EAF44C2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8311" y="3274021"/>
            <a:ext cx="1237770" cy="985455"/>
          </a:xfrm>
          <a:prstGeom prst="rect">
            <a:avLst/>
          </a:prstGeom>
        </p:spPr>
      </p:pic>
      <p:pic>
        <p:nvPicPr>
          <p:cNvPr id="5" name="Graphique 6">
            <a:extLst>
              <a:ext uri="{FF2B5EF4-FFF2-40B4-BE49-F238E27FC236}">
                <a16:creationId xmlns:a16="http://schemas.microsoft.com/office/drawing/2014/main" id="{DCE4C0E2-5467-4599-0CF6-EF2E7CCEF9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1623" y="3274021"/>
            <a:ext cx="1290638" cy="1047750"/>
          </a:xfrm>
          <a:prstGeom prst="rect">
            <a:avLst/>
          </a:prstGeom>
        </p:spPr>
      </p:pic>
      <p:pic>
        <p:nvPicPr>
          <p:cNvPr id="6" name="Graphique 7">
            <a:extLst>
              <a:ext uri="{FF2B5EF4-FFF2-40B4-BE49-F238E27FC236}">
                <a16:creationId xmlns:a16="http://schemas.microsoft.com/office/drawing/2014/main" id="{BD50C93C-3234-AA83-0F90-59DD6F2A9B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89225" y="4415653"/>
            <a:ext cx="1293036" cy="1049697"/>
          </a:xfrm>
          <a:prstGeom prst="rect">
            <a:avLst/>
          </a:prstGeom>
        </p:spPr>
      </p:pic>
      <p:sp>
        <p:nvSpPr>
          <p:cNvPr id="7" name="Flèche : droite 8">
            <a:extLst>
              <a:ext uri="{FF2B5EF4-FFF2-40B4-BE49-F238E27FC236}">
                <a16:creationId xmlns:a16="http://schemas.microsoft.com/office/drawing/2014/main" id="{359D3F12-A145-BF7B-013F-63C50D5C7C06}"/>
              </a:ext>
            </a:extLst>
          </p:cNvPr>
          <p:cNvSpPr/>
          <p:nvPr/>
        </p:nvSpPr>
        <p:spPr>
          <a:xfrm>
            <a:off x="4465209" y="3573815"/>
            <a:ext cx="366462" cy="425450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èche : droite 9">
            <a:extLst>
              <a:ext uri="{FF2B5EF4-FFF2-40B4-BE49-F238E27FC236}">
                <a16:creationId xmlns:a16="http://schemas.microsoft.com/office/drawing/2014/main" id="{4ECB031B-6EBD-5C50-9CEE-47FE7CEE3CB2}"/>
              </a:ext>
            </a:extLst>
          </p:cNvPr>
          <p:cNvSpPr/>
          <p:nvPr/>
        </p:nvSpPr>
        <p:spPr>
          <a:xfrm>
            <a:off x="2651431" y="3554023"/>
            <a:ext cx="366462" cy="425450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que 12">
            <a:extLst>
              <a:ext uri="{FF2B5EF4-FFF2-40B4-BE49-F238E27FC236}">
                <a16:creationId xmlns:a16="http://schemas.microsoft.com/office/drawing/2014/main" id="{29B89D74-00F3-23D0-AB4A-2CA52C7B71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77845" y="2074304"/>
            <a:ext cx="1290978" cy="2191328"/>
          </a:xfrm>
          <a:prstGeom prst="rect">
            <a:avLst/>
          </a:prstGeom>
        </p:spPr>
      </p:pic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038DFC79-114C-EEBA-A388-987A8E4A5B21}"/>
              </a:ext>
            </a:extLst>
          </p:cNvPr>
          <p:cNvSpPr/>
          <p:nvPr/>
        </p:nvSpPr>
        <p:spPr>
          <a:xfrm>
            <a:off x="8166847" y="1705171"/>
            <a:ext cx="2675669" cy="1868102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Testing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private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methods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exposes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them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potentially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unwanted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&amp;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unplanned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usage</a:t>
            </a:r>
          </a:p>
        </p:txBody>
      </p:sp>
      <p:sp>
        <p:nvSpPr>
          <p:cNvPr id="11" name="Rectangle: Folded Corner 10">
            <a:extLst>
              <a:ext uri="{FF2B5EF4-FFF2-40B4-BE49-F238E27FC236}">
                <a16:creationId xmlns:a16="http://schemas.microsoft.com/office/drawing/2014/main" id="{24380A42-5469-A144-47B7-875D36568BF1}"/>
              </a:ext>
            </a:extLst>
          </p:cNvPr>
          <p:cNvSpPr/>
          <p:nvPr/>
        </p:nvSpPr>
        <p:spPr>
          <a:xfrm>
            <a:off x="8166847" y="3797896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Testing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internals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limits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refactoring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ability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24083A18-3CE2-B196-936B-58EEB11ECE07}"/>
              </a:ext>
            </a:extLst>
          </p:cNvPr>
          <p:cNvSpPr/>
          <p:nvPr/>
        </p:nvSpPr>
        <p:spPr>
          <a:xfrm>
            <a:off x="8166847" y="4961029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Focus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should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on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external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behavior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14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9D8E4-1EF0-7050-5957-9748E7B1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TDD or not TDD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11EDC-014D-A825-B6C9-27EF5CD43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4937939" cy="4805082"/>
          </a:xfrm>
        </p:spPr>
        <p:txBody>
          <a:bodyPr/>
          <a:lstStyle/>
          <a:p>
            <a:r>
              <a:rPr lang="fr-FR" dirty="0"/>
              <a:t>Don’t</a:t>
            </a:r>
          </a:p>
          <a:p>
            <a:pPr lvl="1"/>
            <a:r>
              <a:rPr lang="fr-FR" dirty="0"/>
              <a:t>E2e </a:t>
            </a:r>
            <a:r>
              <a:rPr lang="fr-FR" dirty="0" err="1"/>
              <a:t>testing</a:t>
            </a:r>
            <a:endParaRPr lang="fr-FR" dirty="0"/>
          </a:p>
          <a:p>
            <a:pPr lvl="1"/>
            <a:r>
              <a:rPr lang="fr-FR" dirty="0" err="1"/>
              <a:t>Integration</a:t>
            </a:r>
            <a:r>
              <a:rPr lang="fr-FR" dirty="0"/>
              <a:t> </a:t>
            </a:r>
            <a:r>
              <a:rPr lang="fr-FR" dirty="0" err="1"/>
              <a:t>testing</a:t>
            </a:r>
            <a:endParaRPr lang="fr-FR" dirty="0"/>
          </a:p>
          <a:p>
            <a:pPr lvl="1"/>
            <a:r>
              <a:rPr lang="fr-FR" dirty="0"/>
              <a:t>Unit </a:t>
            </a:r>
            <a:r>
              <a:rPr lang="fr-FR" dirty="0" err="1"/>
              <a:t>Testing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Do</a:t>
            </a:r>
          </a:p>
          <a:p>
            <a:pPr lvl="1"/>
            <a:r>
              <a:rPr lang="fr-FR" dirty="0"/>
              <a:t>E2e TDD</a:t>
            </a:r>
          </a:p>
          <a:p>
            <a:pPr lvl="1"/>
            <a:r>
              <a:rPr lang="fr-FR" dirty="0" err="1"/>
              <a:t>Integration</a:t>
            </a:r>
            <a:r>
              <a:rPr lang="fr-FR" dirty="0"/>
              <a:t> TDD</a:t>
            </a:r>
          </a:p>
          <a:p>
            <a:pPr lvl="1"/>
            <a:r>
              <a:rPr lang="fr-FR" dirty="0"/>
              <a:t>Unit TDD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1BF0B14-A82D-DA50-CF46-FAD337D82D84}"/>
              </a:ext>
            </a:extLst>
          </p:cNvPr>
          <p:cNvSpPr/>
          <p:nvPr/>
        </p:nvSpPr>
        <p:spPr>
          <a:xfrm>
            <a:off x="4661647" y="3429000"/>
            <a:ext cx="1434353" cy="941294"/>
          </a:xfrm>
          <a:prstGeom prst="right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E162F6D-26CD-5805-DDEB-C58900658FD2}"/>
              </a:ext>
            </a:extLst>
          </p:cNvPr>
          <p:cNvSpPr txBox="1">
            <a:spLocks/>
          </p:cNvSpPr>
          <p:nvPr/>
        </p:nvSpPr>
        <p:spPr>
          <a:xfrm>
            <a:off x="6714567" y="1748118"/>
            <a:ext cx="4937939" cy="4805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🤢 </a:t>
            </a:r>
            <a:r>
              <a:rPr lang="fr-FR" dirty="0" err="1"/>
              <a:t>Your</a:t>
            </a:r>
            <a:r>
              <a:rPr lang="fr-FR" dirty="0"/>
              <a:t> tests </a:t>
            </a:r>
            <a:r>
              <a:rPr lang="fr-FR" dirty="0" err="1"/>
              <a:t>don’t</a:t>
            </a:r>
            <a:r>
              <a:rPr lang="fr-FR" dirty="0"/>
              <a:t> </a:t>
            </a:r>
            <a:r>
              <a:rPr lang="fr-FR" dirty="0" err="1"/>
              <a:t>actually</a:t>
            </a:r>
            <a:r>
              <a:rPr lang="fr-FR" dirty="0"/>
              <a:t> test </a:t>
            </a:r>
            <a:r>
              <a:rPr lang="fr-FR" dirty="0" err="1"/>
              <a:t>whay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think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test</a:t>
            </a:r>
          </a:p>
          <a:p>
            <a:pPr lvl="1"/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something</a:t>
            </a:r>
            <a:r>
              <a:rPr lang="fr-FR" dirty="0"/>
              <a:t> can go </a:t>
            </a:r>
            <a:r>
              <a:rPr lang="fr-FR" dirty="0" err="1"/>
              <a:t>wrong</a:t>
            </a:r>
            <a:r>
              <a:rPr lang="fr-FR" dirty="0"/>
              <a:t>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go </a:t>
            </a:r>
            <a:r>
              <a:rPr lang="fr-FR" dirty="0" err="1"/>
              <a:t>wrong</a:t>
            </a:r>
            <a:endParaRPr lang="fr-FR" dirty="0"/>
          </a:p>
          <a:p>
            <a:pPr lvl="1"/>
            <a:r>
              <a:rPr lang="fr-FR" dirty="0" err="1"/>
              <a:t>Your</a:t>
            </a:r>
            <a:r>
              <a:rPr lang="fr-FR" dirty="0"/>
              <a:t> code design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suck</a:t>
            </a:r>
            <a:endParaRPr lang="fr-FR" dirty="0"/>
          </a:p>
          <a:p>
            <a:endParaRPr lang="fr-FR" dirty="0"/>
          </a:p>
          <a:p>
            <a:r>
              <a:rPr lang="fr-FR" dirty="0"/>
              <a:t>😀 </a:t>
            </a:r>
            <a:r>
              <a:rPr lang="fr-FR" dirty="0" err="1"/>
              <a:t>Your</a:t>
            </a:r>
            <a:r>
              <a:rPr lang="fr-FR" dirty="0"/>
              <a:t> tests expresses a </a:t>
            </a:r>
            <a:r>
              <a:rPr lang="fr-FR" dirty="0" err="1"/>
              <a:t>contract</a:t>
            </a:r>
            <a:endParaRPr lang="fr-FR" dirty="0"/>
          </a:p>
          <a:p>
            <a:pPr lvl="1"/>
            <a:r>
              <a:rPr lang="fr-FR" dirty="0" err="1"/>
              <a:t>your</a:t>
            </a:r>
            <a:r>
              <a:rPr lang="fr-FR" dirty="0"/>
              <a:t> tests </a:t>
            </a:r>
            <a:r>
              <a:rPr lang="fr-FR" dirty="0" err="1"/>
              <a:t>validate</a:t>
            </a:r>
            <a:r>
              <a:rPr lang="fr-FR" dirty="0"/>
              <a:t> </a:t>
            </a:r>
            <a:r>
              <a:rPr lang="fr-FR" dirty="0" err="1"/>
              <a:t>expected</a:t>
            </a:r>
            <a:r>
              <a:rPr lang="fr-FR" dirty="0"/>
              <a:t> </a:t>
            </a:r>
            <a:r>
              <a:rPr lang="fr-FR" dirty="0" err="1"/>
              <a:t>behavior</a:t>
            </a:r>
            <a:r>
              <a:rPr lang="fr-FR" dirty="0"/>
              <a:t> for sure</a:t>
            </a:r>
          </a:p>
          <a:p>
            <a:pPr lvl="1"/>
            <a:r>
              <a:rPr lang="fr-FR" dirty="0"/>
              <a:t>You </a:t>
            </a:r>
            <a:r>
              <a:rPr lang="fr-FR" dirty="0" err="1"/>
              <a:t>will</a:t>
            </a:r>
            <a:r>
              <a:rPr lang="fr-FR" dirty="0"/>
              <a:t> tend to have </a:t>
            </a:r>
            <a:r>
              <a:rPr lang="fr-FR" dirty="0" err="1"/>
              <a:t>leaner</a:t>
            </a:r>
            <a:r>
              <a:rPr lang="fr-FR" dirty="0"/>
              <a:t> and </a:t>
            </a:r>
            <a:r>
              <a:rPr lang="fr-FR" dirty="0" err="1"/>
              <a:t>cleaner</a:t>
            </a:r>
            <a:r>
              <a:rPr lang="fr-FR" dirty="0"/>
              <a:t> design</a:t>
            </a:r>
          </a:p>
        </p:txBody>
      </p:sp>
    </p:spTree>
    <p:extLst>
      <p:ext uri="{BB962C8B-B14F-4D97-AF65-F5344CB8AC3E}">
        <p14:creationId xmlns:p14="http://schemas.microsoft.com/office/powerpoint/2010/main" val="1994006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F00BF-44C8-BCDF-9D31-D325B0E17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TDD Test Driven </a:t>
            </a:r>
            <a:r>
              <a:rPr lang="fr-FR" dirty="0" err="1"/>
              <a:t>Development</a:t>
            </a:r>
            <a:endParaRPr lang="fr-FR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320E8D9-3937-0B8F-3FC9-61D1B79B94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4515978"/>
              </p:ext>
            </p:extLst>
          </p:nvPr>
        </p:nvGraphicFramePr>
        <p:xfrm>
          <a:off x="5779994" y="1846729"/>
          <a:ext cx="6128123" cy="4085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E9CB8E65-7F20-9BF0-B5CE-61A1C871CBC6}"/>
              </a:ext>
            </a:extLst>
          </p:cNvPr>
          <p:cNvSpPr/>
          <p:nvPr/>
        </p:nvSpPr>
        <p:spPr>
          <a:xfrm>
            <a:off x="1113237" y="1705172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higher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confidence on test relevance</a:t>
            </a:r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FC457E2C-DF31-5AEC-299B-B0EF9898E3E5}"/>
              </a:ext>
            </a:extLst>
          </p:cNvPr>
          <p:cNvSpPr/>
          <p:nvPr/>
        </p:nvSpPr>
        <p:spPr>
          <a:xfrm>
            <a:off x="1113237" y="2981618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Enforce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continuous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refactoring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D5603BE1-ADF0-7236-7A57-B5729C3BEB4B}"/>
              </a:ext>
            </a:extLst>
          </p:cNvPr>
          <p:cNvSpPr/>
          <p:nvPr/>
        </p:nvSpPr>
        <p:spPr>
          <a:xfrm>
            <a:off x="1113237" y="414475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Focus on usage → loose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coupling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&amp;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code</a:t>
            </a:r>
          </a:p>
        </p:txBody>
      </p:sp>
      <p:sp>
        <p:nvSpPr>
          <p:cNvPr id="11" name="Rectangle: Folded Corner 10">
            <a:extLst>
              <a:ext uri="{FF2B5EF4-FFF2-40B4-BE49-F238E27FC236}">
                <a16:creationId xmlns:a16="http://schemas.microsoft.com/office/drawing/2014/main" id="{40B9B7BF-EA0F-A041-155C-1E6E05475B97}"/>
              </a:ext>
            </a:extLst>
          </p:cNvPr>
          <p:cNvSpPr/>
          <p:nvPr/>
        </p:nvSpPr>
        <p:spPr>
          <a:xfrm>
            <a:off x="1588364" y="5284196"/>
            <a:ext cx="2400929" cy="977495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Challenging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techniques </a:t>
            </a:r>
            <a:r>
              <a:rPr lang="fr-F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that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helps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designing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sustainable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766803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68EF-980C-9D3D-A19D-48412ECC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TDD process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1F93AB80-B8AE-BA5B-7ECB-C8A15212A2CA}"/>
              </a:ext>
            </a:extLst>
          </p:cNvPr>
          <p:cNvSpPr/>
          <p:nvPr/>
        </p:nvSpPr>
        <p:spPr>
          <a:xfrm>
            <a:off x="3710597" y="1743062"/>
            <a:ext cx="4593678" cy="1731600"/>
          </a:xfrm>
          <a:prstGeom prst="roundRect">
            <a:avLst/>
          </a:prstGeom>
          <a:solidFill>
            <a:srgbClr val="C00000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Write a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Make it fail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Keep it simple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Test describe use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Test describe technical spec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B6A2C1E6-2879-D1D7-EBB2-B725C6F7584E}"/>
              </a:ext>
            </a:extLst>
          </p:cNvPr>
          <p:cNvSpPr/>
          <p:nvPr/>
        </p:nvSpPr>
        <p:spPr>
          <a:xfrm>
            <a:off x="6404322" y="4373363"/>
            <a:ext cx="4593678" cy="1731600"/>
          </a:xfrm>
          <a:prstGeom prst="roundRect">
            <a:avLst/>
          </a:prstGeom>
          <a:solidFill>
            <a:schemeClr val="accent6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Get to green 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Take baby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Stuck ? Undo &amp; start 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Write only enough code to pass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Don’t test external dependencies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B46B744-DFE1-7679-DC31-D2E1271221C2}"/>
              </a:ext>
            </a:extLst>
          </p:cNvPr>
          <p:cNvSpPr/>
          <p:nvPr/>
        </p:nvSpPr>
        <p:spPr>
          <a:xfrm>
            <a:off x="769886" y="4373363"/>
            <a:ext cx="4593678" cy="1731600"/>
          </a:xfrm>
          <a:prstGeom prst="round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Clean up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Keep test green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Change code, not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Restructure one step after another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FF4D84AC-D52E-9313-431E-093B4E23A339}"/>
              </a:ext>
            </a:extLst>
          </p:cNvPr>
          <p:cNvSpPr/>
          <p:nvPr/>
        </p:nvSpPr>
        <p:spPr>
          <a:xfrm rot="18123329">
            <a:off x="3253267" y="3524298"/>
            <a:ext cx="520378" cy="728318"/>
          </a:xfrm>
          <a:prstGeom prst="rightArrow">
            <a:avLst/>
          </a:prstGeom>
          <a:solidFill>
            <a:srgbClr val="AACB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ACBEC"/>
              </a:solidFill>
            </a:endParaRP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02AC00B7-F165-898A-F5D2-F2E46C8C089B}"/>
              </a:ext>
            </a:extLst>
          </p:cNvPr>
          <p:cNvSpPr/>
          <p:nvPr/>
        </p:nvSpPr>
        <p:spPr>
          <a:xfrm rot="2700000">
            <a:off x="8195746" y="3524299"/>
            <a:ext cx="520378" cy="728318"/>
          </a:xfrm>
          <a:prstGeom prst="rightArrow">
            <a:avLst/>
          </a:prstGeom>
          <a:solidFill>
            <a:srgbClr val="AACB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ACBEC"/>
              </a:solidFill>
            </a:endParaRP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B557636D-89F0-4B32-0960-36FEE1347841}"/>
              </a:ext>
            </a:extLst>
          </p:cNvPr>
          <p:cNvSpPr/>
          <p:nvPr/>
        </p:nvSpPr>
        <p:spPr>
          <a:xfrm rot="10800000">
            <a:off x="5623753" y="4875005"/>
            <a:ext cx="520378" cy="728319"/>
          </a:xfrm>
          <a:prstGeom prst="rightArrow">
            <a:avLst/>
          </a:prstGeom>
          <a:solidFill>
            <a:srgbClr val="AACB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ACB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507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F681F-CF46-2FBC-55B2-081B399D7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Let’s</a:t>
            </a:r>
            <a:r>
              <a:rPr lang="fr-FR" dirty="0"/>
              <a:t> code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A3F4-08D2-4E90-A7A4-3D19F13C5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Example by code</a:t>
            </a:r>
          </a:p>
          <a:p>
            <a:pPr lvl="1"/>
            <a:r>
              <a:rPr lang="fr-FR" dirty="0" err="1"/>
              <a:t>fizzbuzz</a:t>
            </a:r>
            <a:endParaRPr lang="fr-FR" dirty="0"/>
          </a:p>
          <a:p>
            <a:pPr lvl="1"/>
            <a:r>
              <a:rPr lang="fr-FR" dirty="0"/>
              <a:t>String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(</a:t>
            </a:r>
            <a:r>
              <a:rPr lang="fr-FR" dirty="0" err="1"/>
              <a:t>capitalize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9013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F18CE-3BD2-7639-3A80-68A376BF2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Just in case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E70DE-8735-9D57-F104-84D625858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3600" cap="all" dirty="0"/>
              <a:t>One test ↔ 1 </a:t>
            </a:r>
            <a:r>
              <a:rPr lang="fr-FR" sz="3600" cap="all" dirty="0" err="1"/>
              <a:t>usecase</a:t>
            </a:r>
            <a:r>
              <a:rPr lang="fr-FR" sz="3600" cap="all" dirty="0"/>
              <a:t> ! 👩🏿‍🤝‍🧑🏻</a:t>
            </a:r>
          </a:p>
          <a:p>
            <a:pPr marL="0" indent="0" algn="ctr">
              <a:buNone/>
            </a:pPr>
            <a:r>
              <a:rPr lang="fr-FR" sz="3600" cap="all" dirty="0"/>
              <a:t>🐾 Baby </a:t>
            </a:r>
            <a:r>
              <a:rPr lang="fr-FR" sz="3600" cap="all" dirty="0" err="1"/>
              <a:t>steps</a:t>
            </a:r>
            <a:endParaRPr lang="fr-FR" sz="3600" cap="all" dirty="0"/>
          </a:p>
          <a:p>
            <a:pPr marL="0" indent="0" algn="ctr">
              <a:buNone/>
            </a:pPr>
            <a:r>
              <a:rPr lang="fr-FR" sz="3600" cap="all" dirty="0"/>
              <a:t>Perf </a:t>
            </a:r>
            <a:r>
              <a:rPr lang="fr-FR" sz="3600" cap="all" dirty="0" err="1"/>
              <a:t>testing</a:t>
            </a:r>
            <a:r>
              <a:rPr lang="fr-FR" sz="3600" cap="all" dirty="0"/>
              <a:t> 😷</a:t>
            </a:r>
          </a:p>
        </p:txBody>
      </p:sp>
    </p:spTree>
    <p:extLst>
      <p:ext uri="{BB962C8B-B14F-4D97-AF65-F5344CB8AC3E}">
        <p14:creationId xmlns:p14="http://schemas.microsoft.com/office/powerpoint/2010/main" val="1802788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E36F3-1619-C7DD-E37C-89201C8B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London vs. Chicago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EC940B8-64BF-41D2-1485-5FC1C81346F0}"/>
              </a:ext>
            </a:extLst>
          </p:cNvPr>
          <p:cNvGrpSpPr/>
          <p:nvPr/>
        </p:nvGrpSpPr>
        <p:grpSpPr>
          <a:xfrm>
            <a:off x="3572970" y="2178424"/>
            <a:ext cx="5046059" cy="3675529"/>
            <a:chOff x="3056962" y="1883803"/>
            <a:chExt cx="5450540" cy="397015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ABEA71A-DB66-D367-BEC9-CE3A3C820586}"/>
                </a:ext>
              </a:extLst>
            </p:cNvPr>
            <p:cNvSpPr/>
            <p:nvPr/>
          </p:nvSpPr>
          <p:spPr>
            <a:xfrm>
              <a:off x="5262280" y="1883803"/>
              <a:ext cx="1667435" cy="6364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err="1"/>
                <a:t>Feature</a:t>
              </a:r>
              <a:r>
                <a:rPr lang="fr-FR" sz="1100" dirty="0"/>
                <a:t> A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A5198C7-46BC-3E87-26F5-C0D0EC1D7C55}"/>
                </a:ext>
              </a:extLst>
            </p:cNvPr>
            <p:cNvSpPr/>
            <p:nvPr/>
          </p:nvSpPr>
          <p:spPr>
            <a:xfrm>
              <a:off x="3971363" y="3121773"/>
              <a:ext cx="1667435" cy="6364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err="1"/>
                <a:t>Feature</a:t>
              </a:r>
              <a:r>
                <a:rPr lang="fr-FR" sz="1100" dirty="0"/>
                <a:t> A1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B30BDB3-6B82-2FA6-8DD1-9A3239F3ACEA}"/>
                </a:ext>
              </a:extLst>
            </p:cNvPr>
            <p:cNvSpPr/>
            <p:nvPr/>
          </p:nvSpPr>
          <p:spPr>
            <a:xfrm>
              <a:off x="3056963" y="4058958"/>
              <a:ext cx="1667435" cy="6364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err="1"/>
                <a:t>Feature</a:t>
              </a:r>
              <a:r>
                <a:rPr lang="fr-FR" sz="1100" dirty="0"/>
                <a:t> A1-1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74F59AD-44B1-2CBE-9033-417B4F4EFCC4}"/>
                </a:ext>
              </a:extLst>
            </p:cNvPr>
            <p:cNvSpPr/>
            <p:nvPr/>
          </p:nvSpPr>
          <p:spPr>
            <a:xfrm>
              <a:off x="3056962" y="4888193"/>
              <a:ext cx="1667435" cy="6364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err="1"/>
                <a:t>Feature</a:t>
              </a:r>
              <a:r>
                <a:rPr lang="fr-FR" sz="1100" dirty="0"/>
                <a:t> A1-1-1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5856C08-734F-2FD2-0860-46E25FFBE0C5}"/>
                </a:ext>
              </a:extLst>
            </p:cNvPr>
            <p:cNvSpPr/>
            <p:nvPr/>
          </p:nvSpPr>
          <p:spPr>
            <a:xfrm>
              <a:off x="4966446" y="4058958"/>
              <a:ext cx="1667435" cy="6364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err="1"/>
                <a:t>Feature</a:t>
              </a:r>
              <a:r>
                <a:rPr lang="fr-FR" sz="1100" dirty="0"/>
                <a:t> A1-2</a:t>
              </a:r>
            </a:p>
          </p:txBody>
        </p:sp>
        <p:sp>
          <p:nvSpPr>
            <p:cNvPr id="9" name="Flowchart: Magnetic Disk 8">
              <a:extLst>
                <a:ext uri="{FF2B5EF4-FFF2-40B4-BE49-F238E27FC236}">
                  <a16:creationId xmlns:a16="http://schemas.microsoft.com/office/drawing/2014/main" id="{BFD7A0C6-ABF2-B16D-1651-A0F7A5A54B07}"/>
                </a:ext>
              </a:extLst>
            </p:cNvPr>
            <p:cNvSpPr/>
            <p:nvPr/>
          </p:nvSpPr>
          <p:spPr>
            <a:xfrm>
              <a:off x="5262280" y="5065059"/>
              <a:ext cx="1228165" cy="788895"/>
            </a:xfrm>
            <a:prstGeom prst="flowChartMagneticDisk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EE47A70-05AC-7365-03F3-E663A300DB4F}"/>
                </a:ext>
              </a:extLst>
            </p:cNvPr>
            <p:cNvSpPr/>
            <p:nvPr/>
          </p:nvSpPr>
          <p:spPr>
            <a:xfrm>
              <a:off x="6840067" y="3121773"/>
              <a:ext cx="1667435" cy="6364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err="1"/>
                <a:t>Feature</a:t>
              </a:r>
              <a:r>
                <a:rPr lang="fr-FR" sz="1100" dirty="0"/>
                <a:t> A2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22B9BF80-5C29-EE4D-9FD6-7474C1B8051F}"/>
                </a:ext>
              </a:extLst>
            </p:cNvPr>
            <p:cNvCxnSpPr>
              <a:stCxn id="4" idx="2"/>
              <a:endCxn id="5" idx="0"/>
            </p:cNvCxnSpPr>
            <p:nvPr/>
          </p:nvCxnSpPr>
          <p:spPr>
            <a:xfrm rot="5400000">
              <a:off x="5149802" y="2175577"/>
              <a:ext cx="601476" cy="1290917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8B8FEB0E-8AA8-D5A4-D9B9-975D79503D6D}"/>
                </a:ext>
              </a:extLst>
            </p:cNvPr>
            <p:cNvCxnSpPr>
              <a:cxnSpLocks/>
              <a:stCxn id="4" idx="2"/>
              <a:endCxn id="10" idx="0"/>
            </p:cNvCxnSpPr>
            <p:nvPr/>
          </p:nvCxnSpPr>
          <p:spPr>
            <a:xfrm rot="16200000" flipH="1">
              <a:off x="6584153" y="2032141"/>
              <a:ext cx="601476" cy="1577787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6" name="Connector: Curved 15">
              <a:extLst>
                <a:ext uri="{FF2B5EF4-FFF2-40B4-BE49-F238E27FC236}">
                  <a16:creationId xmlns:a16="http://schemas.microsoft.com/office/drawing/2014/main" id="{D8090D49-8073-ACA0-1A2C-B115449EC3AE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 rot="5400000">
              <a:off x="4197536" y="3451412"/>
              <a:ext cx="300691" cy="914400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9" name="Connector: Curved 18">
              <a:extLst>
                <a:ext uri="{FF2B5EF4-FFF2-40B4-BE49-F238E27FC236}">
                  <a16:creationId xmlns:a16="http://schemas.microsoft.com/office/drawing/2014/main" id="{AD4E1642-02DE-A0E5-1AB3-3B77EBCC062A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 rot="5400000">
              <a:off x="3794311" y="4791822"/>
              <a:ext cx="192741" cy="1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19C54BF3-AEF9-BDF1-9C27-9FF5A4653584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>
            <a:xfrm rot="16200000" flipH="1">
              <a:off x="5152277" y="3411070"/>
              <a:ext cx="300691" cy="995083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234D7040-643E-0A25-5DB4-CF42AD0CCBAF}"/>
                </a:ext>
              </a:extLst>
            </p:cNvPr>
            <p:cNvCxnSpPr>
              <a:cxnSpLocks/>
              <a:stCxn id="8" idx="2"/>
              <a:endCxn id="9" idx="1"/>
            </p:cNvCxnSpPr>
            <p:nvPr/>
          </p:nvCxnSpPr>
          <p:spPr>
            <a:xfrm rot="16200000" flipH="1">
              <a:off x="5653460" y="4842155"/>
              <a:ext cx="369607" cy="76199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</p:grpSp>
      <p:sp>
        <p:nvSpPr>
          <p:cNvPr id="29" name="Arrow: Up 28">
            <a:extLst>
              <a:ext uri="{FF2B5EF4-FFF2-40B4-BE49-F238E27FC236}">
                <a16:creationId xmlns:a16="http://schemas.microsoft.com/office/drawing/2014/main" id="{C63CA185-B499-05A0-38DE-6D91E1A13C22}"/>
              </a:ext>
            </a:extLst>
          </p:cNvPr>
          <p:cNvSpPr/>
          <p:nvPr/>
        </p:nvSpPr>
        <p:spPr>
          <a:xfrm>
            <a:off x="2672657" y="2070846"/>
            <a:ext cx="744067" cy="36755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Arrow: Up 30">
            <a:extLst>
              <a:ext uri="{FF2B5EF4-FFF2-40B4-BE49-F238E27FC236}">
                <a16:creationId xmlns:a16="http://schemas.microsoft.com/office/drawing/2014/main" id="{01CCB181-DA0E-6147-6775-604390038155}"/>
              </a:ext>
            </a:extLst>
          </p:cNvPr>
          <p:cNvSpPr/>
          <p:nvPr/>
        </p:nvSpPr>
        <p:spPr>
          <a:xfrm flipV="1">
            <a:off x="8775276" y="2070845"/>
            <a:ext cx="744067" cy="36755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: Folded Corner 31">
            <a:extLst>
              <a:ext uri="{FF2B5EF4-FFF2-40B4-BE49-F238E27FC236}">
                <a16:creationId xmlns:a16="http://schemas.microsoft.com/office/drawing/2014/main" id="{5B723DF6-B9E0-7B9B-CEFB-B21FAA88DEAC}"/>
              </a:ext>
            </a:extLst>
          </p:cNvPr>
          <p:cNvSpPr/>
          <p:nvPr/>
        </p:nvSpPr>
        <p:spPr>
          <a:xfrm>
            <a:off x="966217" y="3619155"/>
            <a:ext cx="1594397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Inside out</a:t>
            </a:r>
          </a:p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Chicago</a:t>
            </a:r>
          </a:p>
        </p:txBody>
      </p:sp>
      <p:sp>
        <p:nvSpPr>
          <p:cNvPr id="33" name="Rectangle: Folded Corner 32">
            <a:extLst>
              <a:ext uri="{FF2B5EF4-FFF2-40B4-BE49-F238E27FC236}">
                <a16:creationId xmlns:a16="http://schemas.microsoft.com/office/drawing/2014/main" id="{F5DE2F58-07FD-5AAB-4CAA-1DE4A35F00C9}"/>
              </a:ext>
            </a:extLst>
          </p:cNvPr>
          <p:cNvSpPr/>
          <p:nvPr/>
        </p:nvSpPr>
        <p:spPr>
          <a:xfrm>
            <a:off x="9880362" y="3619155"/>
            <a:ext cx="1594397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Outside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</a:t>
            </a:r>
          </a:p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London</a:t>
            </a:r>
          </a:p>
        </p:txBody>
      </p:sp>
      <p:sp>
        <p:nvSpPr>
          <p:cNvPr id="34" name="Rectangle: Folded Corner 33">
            <a:extLst>
              <a:ext uri="{FF2B5EF4-FFF2-40B4-BE49-F238E27FC236}">
                <a16:creationId xmlns:a16="http://schemas.microsoft.com/office/drawing/2014/main" id="{22525316-1925-E3BE-0C13-18D0EF08192A}"/>
              </a:ext>
            </a:extLst>
          </p:cNvPr>
          <p:cNvSpPr/>
          <p:nvPr/>
        </p:nvSpPr>
        <p:spPr>
          <a:xfrm>
            <a:off x="10138788" y="4781421"/>
            <a:ext cx="1594397" cy="842582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 of test doubles</a:t>
            </a:r>
          </a:p>
        </p:txBody>
      </p:sp>
    </p:spTree>
    <p:extLst>
      <p:ext uri="{BB962C8B-B14F-4D97-AF65-F5344CB8AC3E}">
        <p14:creationId xmlns:p14="http://schemas.microsoft.com/office/powerpoint/2010/main" val="3136465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3E7AB-8859-E7F9-6409-6FB23B502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Software </a:t>
            </a:r>
            <a:r>
              <a:rPr lang="fr-FR" dirty="0" err="1"/>
              <a:t>crisis</a:t>
            </a:r>
            <a:r>
              <a:rPr lang="fr-FR" dirty="0"/>
              <a:t>, engineering &amp; </a:t>
            </a:r>
            <a:r>
              <a:rPr lang="fr-FR" dirty="0" err="1"/>
              <a:t>crafts</a:t>
            </a:r>
            <a:endParaRPr lang="fr-FR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3BED17-CED3-8C58-AB44-F005EDDD7BBA}"/>
              </a:ext>
            </a:extLst>
          </p:cNvPr>
          <p:cNvGrpSpPr/>
          <p:nvPr/>
        </p:nvGrpSpPr>
        <p:grpSpPr>
          <a:xfrm>
            <a:off x="1168545" y="1497107"/>
            <a:ext cx="9854910" cy="4425960"/>
            <a:chOff x="2521005" y="2555188"/>
            <a:chExt cx="4809489" cy="216000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DFB2C61-D94C-A80D-8EF3-2BAE05C01D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67" r="31128"/>
            <a:stretch/>
          </p:blipFill>
          <p:spPr bwMode="auto">
            <a:xfrm>
              <a:off x="2521005" y="2555188"/>
              <a:ext cx="1438761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>
              <a:extLst>
                <a:ext uri="{FF2B5EF4-FFF2-40B4-BE49-F238E27FC236}">
                  <a16:creationId xmlns:a16="http://schemas.microsoft.com/office/drawing/2014/main" id="{1BE3F839-F07D-1C9E-A147-91E18CCB83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6369" y="2555188"/>
              <a:ext cx="1438761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E861E49-6444-02C9-0B70-C8A7F2BB7D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70" r="31084"/>
            <a:stretch/>
          </p:blipFill>
          <p:spPr bwMode="auto">
            <a:xfrm>
              <a:off x="5891733" y="2555188"/>
              <a:ext cx="1438761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40161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AF1BC-89FB-7ADA-A979-00A28C149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100% code cover-mir-</a:t>
            </a:r>
            <a:r>
              <a:rPr lang="fr-FR" dirty="0" err="1"/>
              <a:t>age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61EAAE-7E7F-826B-B63C-E0A0B1D4A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5" y="1426302"/>
            <a:ext cx="11115546" cy="400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96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13BD5-CF5C-01DB-8A25-45782A1E9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ATDD Acceptance Test Driven </a:t>
            </a:r>
            <a:r>
              <a:rPr lang="fr-FR" dirty="0" err="1"/>
              <a:t>Development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02BBF-7458-053F-C1B8-1442DB4FF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7"/>
            <a:ext cx="4803469" cy="49664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600" b="1" dirty="0"/>
              <a:t>GIVEN</a:t>
            </a:r>
            <a:r>
              <a:rPr lang="fr-FR" sz="1600" dirty="0"/>
              <a:t> a </a:t>
            </a:r>
            <a:r>
              <a:rPr lang="fr-FR" sz="1600" dirty="0" err="1"/>
              <a:t>need</a:t>
            </a:r>
            <a:r>
              <a:rPr lang="fr-FR" sz="1600" dirty="0"/>
              <a:t> for </a:t>
            </a:r>
            <a:r>
              <a:rPr lang="fr-FR" sz="1600" dirty="0" err="1"/>
              <a:t>debugging</a:t>
            </a:r>
            <a:r>
              <a:rPr lang="fr-FR" sz="1600" dirty="0"/>
              <a:t> </a:t>
            </a:r>
            <a:r>
              <a:rPr lang="fr-FR" sz="1600" dirty="0" err="1"/>
              <a:t>specs</a:t>
            </a:r>
            <a:endParaRPr lang="fr-FR" sz="1600" dirty="0"/>
          </a:p>
          <a:p>
            <a:pPr marL="0" indent="0">
              <a:buNone/>
            </a:pPr>
            <a:r>
              <a:rPr lang="fr-FR" sz="1600" b="1" dirty="0"/>
              <a:t>WHEN</a:t>
            </a:r>
            <a:r>
              <a:rPr lang="fr-FR" sz="1600" dirty="0"/>
              <a:t> the </a:t>
            </a:r>
            <a:r>
              <a:rPr lang="fr-FR" sz="1600" b="1" dirty="0"/>
              <a:t>3 amigos </a:t>
            </a:r>
            <a:r>
              <a:rPr lang="fr-FR" sz="1600" dirty="0" err="1"/>
              <a:t>align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the </a:t>
            </a:r>
            <a:r>
              <a:rPr lang="fr-FR" sz="1600" dirty="0" err="1"/>
              <a:t>need</a:t>
            </a:r>
            <a:endParaRPr lang="fr-FR" sz="1600" dirty="0"/>
          </a:p>
          <a:p>
            <a:pPr marL="0" indent="0">
              <a:buNone/>
            </a:pPr>
            <a:r>
              <a:rPr lang="fr-FR" sz="1600" b="1" dirty="0"/>
              <a:t>THEN</a:t>
            </a:r>
            <a:r>
              <a:rPr lang="fr-FR" sz="1600" dirty="0"/>
              <a:t> </a:t>
            </a:r>
            <a:r>
              <a:rPr lang="fr-FR" sz="1600" dirty="0" err="1"/>
              <a:t>there</a:t>
            </a:r>
            <a:r>
              <a:rPr lang="fr-FR" sz="1600" dirty="0"/>
              <a:t> </a:t>
            </a:r>
            <a:r>
              <a:rPr lang="fr-FR" sz="1600" dirty="0" err="1"/>
              <a:t>will</a:t>
            </a:r>
            <a:r>
              <a:rPr lang="fr-FR" sz="1600" dirty="0"/>
              <a:t> </a:t>
            </a:r>
            <a:r>
              <a:rPr lang="fr-FR" sz="1600" dirty="0" err="1"/>
              <a:t>be</a:t>
            </a:r>
            <a:r>
              <a:rPr lang="fr-FR" sz="1600" dirty="0"/>
              <a:t> a shorter lead time</a:t>
            </a:r>
          </a:p>
          <a:p>
            <a:pPr marL="0" indent="0">
              <a:buNone/>
            </a:pPr>
            <a:r>
              <a:rPr lang="fr-FR" sz="1600" b="1" dirty="0"/>
              <a:t>AND</a:t>
            </a:r>
            <a:r>
              <a:rPr lang="fr-FR" sz="1600" dirty="0"/>
              <a:t> </a:t>
            </a:r>
            <a:r>
              <a:rPr lang="fr-FR" sz="1600" dirty="0" err="1"/>
              <a:t>lower</a:t>
            </a:r>
            <a:r>
              <a:rPr lang="fr-FR" sz="1600" dirty="0"/>
              <a:t> code rewrite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ED68A71-E5D4-2B4B-63E4-298B290F5F31}"/>
              </a:ext>
            </a:extLst>
          </p:cNvPr>
          <p:cNvSpPr/>
          <p:nvPr/>
        </p:nvSpPr>
        <p:spPr>
          <a:xfrm>
            <a:off x="8556812" y="2891117"/>
            <a:ext cx="1075765" cy="107576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fail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8A4E658-E414-5634-5CA4-7180B890D1A6}"/>
              </a:ext>
            </a:extLst>
          </p:cNvPr>
          <p:cNvSpPr/>
          <p:nvPr/>
        </p:nvSpPr>
        <p:spPr>
          <a:xfrm>
            <a:off x="9479518" y="3966881"/>
            <a:ext cx="1075765" cy="10757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correct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D060A2-4AE2-9A24-B5A1-82EFBD9B552C}"/>
              </a:ext>
            </a:extLst>
          </p:cNvPr>
          <p:cNvSpPr/>
          <p:nvPr/>
        </p:nvSpPr>
        <p:spPr>
          <a:xfrm>
            <a:off x="7655860" y="3966882"/>
            <a:ext cx="1075765" cy="10757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refactor</a:t>
            </a:r>
            <a:endParaRPr lang="fr-FR" sz="12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2915A2B-C746-8C61-A902-9D06A1C66EEE}"/>
              </a:ext>
            </a:extLst>
          </p:cNvPr>
          <p:cNvSpPr/>
          <p:nvPr/>
        </p:nvSpPr>
        <p:spPr>
          <a:xfrm>
            <a:off x="4829734" y="3580184"/>
            <a:ext cx="1882590" cy="77339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Failing</a:t>
            </a:r>
            <a:r>
              <a:rPr lang="fr-FR" sz="1600" dirty="0"/>
              <a:t> acceptance test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75834C4-0B37-62D2-9154-2F4CBC07CCCE}"/>
              </a:ext>
            </a:extLst>
          </p:cNvPr>
          <p:cNvCxnSpPr>
            <a:cxnSpLocks/>
            <a:stCxn id="6" idx="7"/>
            <a:endCxn id="4" idx="3"/>
          </p:cNvCxnSpPr>
          <p:nvPr/>
        </p:nvCxnSpPr>
        <p:spPr>
          <a:xfrm flipV="1">
            <a:off x="8574083" y="3809340"/>
            <a:ext cx="140271" cy="3150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3484454-0B08-954A-D5CC-E140E90688D0}"/>
              </a:ext>
            </a:extLst>
          </p:cNvPr>
          <p:cNvCxnSpPr>
            <a:cxnSpLocks/>
            <a:stCxn id="4" idx="5"/>
            <a:endCxn id="5" idx="1"/>
          </p:cNvCxnSpPr>
          <p:nvPr/>
        </p:nvCxnSpPr>
        <p:spPr>
          <a:xfrm>
            <a:off x="9475035" y="3809340"/>
            <a:ext cx="162025" cy="315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9691971-C9A0-8AC3-32DC-ECA642C3694D}"/>
              </a:ext>
            </a:extLst>
          </p:cNvPr>
          <p:cNvCxnSpPr>
            <a:cxnSpLocks/>
            <a:stCxn id="5" idx="2"/>
            <a:endCxn id="6" idx="6"/>
          </p:cNvCxnSpPr>
          <p:nvPr/>
        </p:nvCxnSpPr>
        <p:spPr>
          <a:xfrm flipH="1">
            <a:off x="8731625" y="4504764"/>
            <a:ext cx="7478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FEC838CA-162D-82C5-002F-86C04375979A}"/>
              </a:ext>
            </a:extLst>
          </p:cNvPr>
          <p:cNvCxnSpPr>
            <a:cxnSpLocks/>
            <a:stCxn id="5" idx="4"/>
            <a:endCxn id="10" idx="2"/>
          </p:cNvCxnSpPr>
          <p:nvPr/>
        </p:nvCxnSpPr>
        <p:spPr>
          <a:xfrm rot="5400000" flipH="1">
            <a:off x="7549680" y="2574926"/>
            <a:ext cx="689069" cy="4246372"/>
          </a:xfrm>
          <a:prstGeom prst="curvedConnector3">
            <a:avLst>
              <a:gd name="adj1" fmla="val -10472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489DA114-1626-F95F-5329-91B2B3CA7B77}"/>
              </a:ext>
            </a:extLst>
          </p:cNvPr>
          <p:cNvCxnSpPr>
            <a:cxnSpLocks/>
            <a:stCxn id="10" idx="0"/>
            <a:endCxn id="4" idx="1"/>
          </p:cNvCxnSpPr>
          <p:nvPr/>
        </p:nvCxnSpPr>
        <p:spPr>
          <a:xfrm rot="5400000" flipH="1" flipV="1">
            <a:off x="6976929" y="1842760"/>
            <a:ext cx="531525" cy="2943325"/>
          </a:xfrm>
          <a:prstGeom prst="curvedConnector3">
            <a:avLst>
              <a:gd name="adj1" fmla="val 17264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C3477E2-E883-519A-EFF4-EDCBE12534EF}"/>
              </a:ext>
            </a:extLst>
          </p:cNvPr>
          <p:cNvSpPr txBox="1"/>
          <p:nvPr/>
        </p:nvSpPr>
        <p:spPr>
          <a:xfrm>
            <a:off x="7316171" y="5836682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It </a:t>
            </a:r>
            <a:r>
              <a:rPr lang="fr-FR" dirty="0" err="1"/>
              <a:t>works</a:t>
            </a:r>
            <a:r>
              <a:rPr lang="fr-FR" dirty="0"/>
              <a:t> !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535E65C-72A1-BCE0-E029-21FB893CFC45}"/>
              </a:ext>
            </a:extLst>
          </p:cNvPr>
          <p:cNvSpPr/>
          <p:nvPr/>
        </p:nvSpPr>
        <p:spPr>
          <a:xfrm>
            <a:off x="7236610" y="2716305"/>
            <a:ext cx="3722085" cy="27880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91603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83048A6-28D6-EA81-5BFC-A1FAAAF07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Programmation collaborative</a:t>
            </a:r>
          </a:p>
        </p:txBody>
      </p:sp>
      <p:pic>
        <p:nvPicPr>
          <p:cNvPr id="1026" name="Picture 2" descr="group of people using laptop computer">
            <a:extLst>
              <a:ext uri="{FF2B5EF4-FFF2-40B4-BE49-F238E27FC236}">
                <a16:creationId xmlns:a16="http://schemas.microsoft.com/office/drawing/2014/main" id="{3903516A-C7A1-0E21-9A5A-E16AE47C35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t="14035" r="-13" b="35351"/>
          <a:stretch/>
        </p:blipFill>
        <p:spPr bwMode="auto">
          <a:xfrm>
            <a:off x="251927" y="2575249"/>
            <a:ext cx="11691257" cy="394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938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EB76A3-BD0D-CFD8-DD98-48CCDD93D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Efficient Collaboration</a:t>
            </a:r>
          </a:p>
        </p:txBody>
      </p:sp>
      <p:sp>
        <p:nvSpPr>
          <p:cNvPr id="7" name="Carré corné 6">
            <a:extLst>
              <a:ext uri="{FF2B5EF4-FFF2-40B4-BE49-F238E27FC236}">
                <a16:creationId xmlns:a16="http://schemas.microsoft.com/office/drawing/2014/main" id="{4C4F2D97-110B-AB19-F9A2-E3210A70009C}"/>
              </a:ext>
            </a:extLst>
          </p:cNvPr>
          <p:cNvSpPr/>
          <p:nvPr/>
        </p:nvSpPr>
        <p:spPr>
          <a:xfrm>
            <a:off x="1026367" y="2080727"/>
            <a:ext cx="2985796" cy="1884784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Pair </a:t>
            </a:r>
          </a:p>
          <a:p>
            <a:pPr algn="ctr"/>
            <a:r>
              <a:rPr lang="fr-FR" dirty="0" err="1"/>
              <a:t>programming</a:t>
            </a:r>
            <a:endParaRPr lang="fr-FR" dirty="0"/>
          </a:p>
        </p:txBody>
      </p:sp>
      <p:sp>
        <p:nvSpPr>
          <p:cNvPr id="8" name="Carré corné 7">
            <a:extLst>
              <a:ext uri="{FF2B5EF4-FFF2-40B4-BE49-F238E27FC236}">
                <a16:creationId xmlns:a16="http://schemas.microsoft.com/office/drawing/2014/main" id="{6375C054-D876-81C7-DA95-FB14FD80CD49}"/>
              </a:ext>
            </a:extLst>
          </p:cNvPr>
          <p:cNvSpPr/>
          <p:nvPr/>
        </p:nvSpPr>
        <p:spPr>
          <a:xfrm>
            <a:off x="4416490" y="2080727"/>
            <a:ext cx="2985796" cy="1884784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Mob </a:t>
            </a:r>
          </a:p>
          <a:p>
            <a:pPr algn="ctr"/>
            <a:r>
              <a:rPr lang="fr-FR" dirty="0" err="1"/>
              <a:t>programming</a:t>
            </a:r>
            <a:endParaRPr lang="fr-FR" dirty="0"/>
          </a:p>
        </p:txBody>
      </p:sp>
      <p:sp>
        <p:nvSpPr>
          <p:cNvPr id="9" name="Carré corné 8">
            <a:extLst>
              <a:ext uri="{FF2B5EF4-FFF2-40B4-BE49-F238E27FC236}">
                <a16:creationId xmlns:a16="http://schemas.microsoft.com/office/drawing/2014/main" id="{33047878-3592-C9E7-1C7D-7D77966B8BD5}"/>
              </a:ext>
            </a:extLst>
          </p:cNvPr>
          <p:cNvSpPr/>
          <p:nvPr/>
        </p:nvSpPr>
        <p:spPr>
          <a:xfrm>
            <a:off x="7806613" y="2080727"/>
            <a:ext cx="2985796" cy="1884784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Code </a:t>
            </a:r>
          </a:p>
          <a:p>
            <a:pPr algn="ctr"/>
            <a:r>
              <a:rPr lang="fr-FR" dirty="0" err="1"/>
              <a:t>Review</a:t>
            </a:r>
            <a:endParaRPr lang="fr-FR" dirty="0"/>
          </a:p>
        </p:txBody>
      </p:sp>
      <p:sp>
        <p:nvSpPr>
          <p:cNvPr id="10" name="Carré corné 9">
            <a:extLst>
              <a:ext uri="{FF2B5EF4-FFF2-40B4-BE49-F238E27FC236}">
                <a16:creationId xmlns:a16="http://schemas.microsoft.com/office/drawing/2014/main" id="{254558CB-2A0B-4D08-A1DB-8F0C5EF65006}"/>
              </a:ext>
            </a:extLst>
          </p:cNvPr>
          <p:cNvSpPr/>
          <p:nvPr/>
        </p:nvSpPr>
        <p:spPr>
          <a:xfrm>
            <a:off x="1026367" y="4276531"/>
            <a:ext cx="2985796" cy="1884784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Doc as</a:t>
            </a:r>
          </a:p>
          <a:p>
            <a:pPr algn="ctr"/>
            <a:r>
              <a:rPr lang="fr-FR" dirty="0"/>
              <a:t>Code </a:t>
            </a:r>
          </a:p>
        </p:txBody>
      </p:sp>
    </p:spTree>
    <p:extLst>
      <p:ext uri="{BB962C8B-B14F-4D97-AF65-F5344CB8AC3E}">
        <p14:creationId xmlns:p14="http://schemas.microsoft.com/office/powerpoint/2010/main" val="2329462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7C7CA9-3A5B-2CB8-91E0-60A71333B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Pair </a:t>
            </a:r>
            <a:r>
              <a:rPr lang="fr-FR" dirty="0" err="1"/>
              <a:t>programming</a:t>
            </a:r>
            <a:endParaRPr lang="fr-FR" dirty="0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530D19FC-B4DC-2A6A-63FE-3BC03656C85E}"/>
              </a:ext>
            </a:extLst>
          </p:cNvPr>
          <p:cNvGrpSpPr/>
          <p:nvPr/>
        </p:nvGrpSpPr>
        <p:grpSpPr>
          <a:xfrm>
            <a:off x="3050634" y="2662436"/>
            <a:ext cx="1617209" cy="2250384"/>
            <a:chOff x="1021112" y="2753810"/>
            <a:chExt cx="1617209" cy="2250384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F3907039-F0B9-D414-993B-D942C57370E4}"/>
                </a:ext>
              </a:extLst>
            </p:cNvPr>
            <p:cNvGrpSpPr/>
            <p:nvPr/>
          </p:nvGrpSpPr>
          <p:grpSpPr>
            <a:xfrm>
              <a:off x="1021112" y="2753810"/>
              <a:ext cx="1617209" cy="1053958"/>
              <a:chOff x="675425" y="2162795"/>
              <a:chExt cx="1617209" cy="1053958"/>
            </a:xfrm>
          </p:grpSpPr>
          <p:pic>
            <p:nvPicPr>
              <p:cNvPr id="7" name="Graphique 6" descr="Utilisateur avec un remplissage uni">
                <a:extLst>
                  <a:ext uri="{FF2B5EF4-FFF2-40B4-BE49-F238E27FC236}">
                    <a16:creationId xmlns:a16="http://schemas.microsoft.com/office/drawing/2014/main" id="{0B38C246-BA67-0510-2183-8676B0C6D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5425" y="2464822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9" name="Graphique 8" descr="Ordinateur portable avec un remplissage uni">
                <a:extLst>
                  <a:ext uri="{FF2B5EF4-FFF2-40B4-BE49-F238E27FC236}">
                    <a16:creationId xmlns:a16="http://schemas.microsoft.com/office/drawing/2014/main" id="{36D3483B-A5F8-1AD4-145E-356E25A521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75425" y="2162795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2" name="Graphique 11" descr="Utilisateur avec un remplissage uni">
                <a:extLst>
                  <a:ext uri="{FF2B5EF4-FFF2-40B4-BE49-F238E27FC236}">
                    <a16:creationId xmlns:a16="http://schemas.microsoft.com/office/drawing/2014/main" id="{FE02B3F4-6165-37B0-A579-5897A8B07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0703" y="2464822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3" name="Graphique 12" descr="Ordinateur portable avec un remplissage uni">
                <a:extLst>
                  <a:ext uri="{FF2B5EF4-FFF2-40B4-BE49-F238E27FC236}">
                    <a16:creationId xmlns:a16="http://schemas.microsoft.com/office/drawing/2014/main" id="{C0E5CC03-413A-43EF-F75E-199344C233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40703" y="2162795"/>
                <a:ext cx="751931" cy="751931"/>
              </a:xfrm>
              <a:prstGeom prst="rect">
                <a:avLst/>
              </a:prstGeom>
            </p:spPr>
          </p:pic>
        </p:grp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3E996BCA-31C6-47DE-A5DB-E1467CAF09C5}"/>
                </a:ext>
              </a:extLst>
            </p:cNvPr>
            <p:cNvGrpSpPr/>
            <p:nvPr/>
          </p:nvGrpSpPr>
          <p:grpSpPr>
            <a:xfrm>
              <a:off x="1021112" y="3950236"/>
              <a:ext cx="1617209" cy="1053958"/>
              <a:chOff x="2405981" y="2162795"/>
              <a:chExt cx="1617209" cy="1053958"/>
            </a:xfrm>
          </p:grpSpPr>
          <p:pic>
            <p:nvPicPr>
              <p:cNvPr id="15" name="Graphique 14" descr="Utilisateur avec un remplissage uni">
                <a:extLst>
                  <a:ext uri="{FF2B5EF4-FFF2-40B4-BE49-F238E27FC236}">
                    <a16:creationId xmlns:a16="http://schemas.microsoft.com/office/drawing/2014/main" id="{A850981B-4B48-D3B1-D535-CBF97625D5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05981" y="2464822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6" name="Graphique 15" descr="Ordinateur portable avec un remplissage uni">
                <a:extLst>
                  <a:ext uri="{FF2B5EF4-FFF2-40B4-BE49-F238E27FC236}">
                    <a16:creationId xmlns:a16="http://schemas.microsoft.com/office/drawing/2014/main" id="{00CB6E2D-09D9-C4E1-B4D2-907A1B156B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405981" y="2162795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8" name="Graphique 17" descr="Utilisateur avec un remplissage uni">
                <a:extLst>
                  <a:ext uri="{FF2B5EF4-FFF2-40B4-BE49-F238E27FC236}">
                    <a16:creationId xmlns:a16="http://schemas.microsoft.com/office/drawing/2014/main" id="{CE0041B0-997A-0EC6-748A-75387308F4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71259" y="2464822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9" name="Graphique 18" descr="Ordinateur portable avec un remplissage uni">
                <a:extLst>
                  <a:ext uri="{FF2B5EF4-FFF2-40B4-BE49-F238E27FC236}">
                    <a16:creationId xmlns:a16="http://schemas.microsoft.com/office/drawing/2014/main" id="{7428F74B-C996-AC7B-34AB-1A0E439A09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271259" y="2162795"/>
                <a:ext cx="751931" cy="751931"/>
              </a:xfrm>
              <a:prstGeom prst="rect">
                <a:avLst/>
              </a:prstGeom>
            </p:spPr>
          </p:pic>
        </p:grp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17609D62-6C7F-B2A0-BA7C-81A588159ABA}"/>
              </a:ext>
            </a:extLst>
          </p:cNvPr>
          <p:cNvGrpSpPr/>
          <p:nvPr/>
        </p:nvGrpSpPr>
        <p:grpSpPr>
          <a:xfrm>
            <a:off x="6002156" y="2662436"/>
            <a:ext cx="1617209" cy="2250384"/>
            <a:chOff x="3691171" y="2753810"/>
            <a:chExt cx="1617209" cy="2250384"/>
          </a:xfrm>
        </p:grpSpPr>
        <p:pic>
          <p:nvPicPr>
            <p:cNvPr id="23" name="Graphique 22" descr="Utilisateur avec un remplissage uni">
              <a:extLst>
                <a:ext uri="{FF2B5EF4-FFF2-40B4-BE49-F238E27FC236}">
                  <a16:creationId xmlns:a16="http://schemas.microsoft.com/office/drawing/2014/main" id="{6CEC3B4B-DAE2-B9D7-3D61-D67DC7F95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91171" y="3055837"/>
              <a:ext cx="751931" cy="751931"/>
            </a:xfrm>
            <a:prstGeom prst="rect">
              <a:avLst/>
            </a:prstGeom>
          </p:spPr>
        </p:pic>
        <p:pic>
          <p:nvPicPr>
            <p:cNvPr id="24" name="Graphique 23" descr="Ordinateur portable avec un remplissage uni">
              <a:extLst>
                <a:ext uri="{FF2B5EF4-FFF2-40B4-BE49-F238E27FC236}">
                  <a16:creationId xmlns:a16="http://schemas.microsoft.com/office/drawing/2014/main" id="{D12B7336-5621-E57B-5451-7CF677D5C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23810" y="2753810"/>
              <a:ext cx="751931" cy="751931"/>
            </a:xfrm>
            <a:prstGeom prst="rect">
              <a:avLst/>
            </a:prstGeom>
          </p:spPr>
        </p:pic>
        <p:pic>
          <p:nvPicPr>
            <p:cNvPr id="25" name="Graphique 24" descr="Utilisateur avec un remplissage uni">
              <a:extLst>
                <a:ext uri="{FF2B5EF4-FFF2-40B4-BE49-F238E27FC236}">
                  <a16:creationId xmlns:a16="http://schemas.microsoft.com/office/drawing/2014/main" id="{4C99A24A-9BFE-859D-52B6-6B713BFA8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56449" y="3055837"/>
              <a:ext cx="751931" cy="751931"/>
            </a:xfrm>
            <a:prstGeom prst="rect">
              <a:avLst/>
            </a:prstGeom>
          </p:spPr>
        </p:pic>
        <p:pic>
          <p:nvPicPr>
            <p:cNvPr id="28" name="Graphique 27" descr="Utilisateur avec un remplissage uni">
              <a:extLst>
                <a:ext uri="{FF2B5EF4-FFF2-40B4-BE49-F238E27FC236}">
                  <a16:creationId xmlns:a16="http://schemas.microsoft.com/office/drawing/2014/main" id="{B837ADBB-4AC7-CD73-0CA0-16EED986C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91171" y="4252263"/>
              <a:ext cx="751931" cy="751931"/>
            </a:xfrm>
            <a:prstGeom prst="rect">
              <a:avLst/>
            </a:prstGeom>
          </p:spPr>
        </p:pic>
        <p:pic>
          <p:nvPicPr>
            <p:cNvPr id="29" name="Graphique 28" descr="Ordinateur portable avec un remplissage uni">
              <a:extLst>
                <a:ext uri="{FF2B5EF4-FFF2-40B4-BE49-F238E27FC236}">
                  <a16:creationId xmlns:a16="http://schemas.microsoft.com/office/drawing/2014/main" id="{94989431-2198-026E-2F44-37B57DBB7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23810" y="3950236"/>
              <a:ext cx="751931" cy="751931"/>
            </a:xfrm>
            <a:prstGeom prst="rect">
              <a:avLst/>
            </a:prstGeom>
          </p:spPr>
        </p:pic>
        <p:pic>
          <p:nvPicPr>
            <p:cNvPr id="30" name="Graphique 29" descr="Utilisateur avec un remplissage uni">
              <a:extLst>
                <a:ext uri="{FF2B5EF4-FFF2-40B4-BE49-F238E27FC236}">
                  <a16:creationId xmlns:a16="http://schemas.microsoft.com/office/drawing/2014/main" id="{DC9BDAFF-1AFD-A6C2-7A99-325F44D5C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56449" y="4252263"/>
              <a:ext cx="751931" cy="751931"/>
            </a:xfrm>
            <a:prstGeom prst="rect">
              <a:avLst/>
            </a:prstGeom>
          </p:spPr>
        </p:pic>
      </p:grpSp>
      <p:sp>
        <p:nvSpPr>
          <p:cNvPr id="34" name="Flèche vers la droite 33">
            <a:extLst>
              <a:ext uri="{FF2B5EF4-FFF2-40B4-BE49-F238E27FC236}">
                <a16:creationId xmlns:a16="http://schemas.microsoft.com/office/drawing/2014/main" id="{1B3941D4-2B22-02B7-5075-55DD7395FE63}"/>
              </a:ext>
            </a:extLst>
          </p:cNvPr>
          <p:cNvSpPr/>
          <p:nvPr/>
        </p:nvSpPr>
        <p:spPr>
          <a:xfrm>
            <a:off x="5005980" y="3475630"/>
            <a:ext cx="658039" cy="6239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53513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 descr="Ordinateur portable avec un remplissage uni">
            <a:extLst>
              <a:ext uri="{FF2B5EF4-FFF2-40B4-BE49-F238E27FC236}">
                <a16:creationId xmlns:a16="http://schemas.microsoft.com/office/drawing/2014/main" id="{BB6C825B-C873-F1ED-AB3A-94C5206B9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846" y="2023780"/>
            <a:ext cx="751931" cy="75193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E9AC898-527C-5EEB-C310-2C3DB2D9E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How to ?</a:t>
            </a:r>
          </a:p>
        </p:txBody>
      </p:sp>
      <p:pic>
        <p:nvPicPr>
          <p:cNvPr id="5" name="Graphique 4" descr="Utilisateur avec un remplissage uni">
            <a:extLst>
              <a:ext uri="{FF2B5EF4-FFF2-40B4-BE49-F238E27FC236}">
                <a16:creationId xmlns:a16="http://schemas.microsoft.com/office/drawing/2014/main" id="{22759EDB-FD22-8996-BF16-5C770110A2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21207" y="2325807"/>
            <a:ext cx="751931" cy="751931"/>
          </a:xfrm>
          <a:prstGeom prst="rect">
            <a:avLst/>
          </a:prstGeom>
        </p:spPr>
      </p:pic>
      <p:pic>
        <p:nvPicPr>
          <p:cNvPr id="7" name="Graphique 6" descr="Utilisateur avec un remplissage uni">
            <a:extLst>
              <a:ext uri="{FF2B5EF4-FFF2-40B4-BE49-F238E27FC236}">
                <a16:creationId xmlns:a16="http://schemas.microsoft.com/office/drawing/2014/main" id="{02E59849-E4CA-E7A1-C7A6-ED94255C27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6485" y="2325807"/>
            <a:ext cx="751931" cy="751931"/>
          </a:xfrm>
          <a:prstGeom prst="rect">
            <a:avLst/>
          </a:prstGeom>
        </p:spPr>
      </p:pic>
      <p:sp>
        <p:nvSpPr>
          <p:cNvPr id="12" name="Carré corné 11">
            <a:extLst>
              <a:ext uri="{FF2B5EF4-FFF2-40B4-BE49-F238E27FC236}">
                <a16:creationId xmlns:a16="http://schemas.microsoft.com/office/drawing/2014/main" id="{B093389D-46C4-FE8A-7CEC-528850AF2EA4}"/>
              </a:ext>
            </a:extLst>
          </p:cNvPr>
          <p:cNvSpPr/>
          <p:nvPr/>
        </p:nvSpPr>
        <p:spPr>
          <a:xfrm>
            <a:off x="838551" y="1756090"/>
            <a:ext cx="2506816" cy="132164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Driver manages keyboard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F6D5FE0-2181-71A2-5F2C-8C0E8394B0FB}"/>
              </a:ext>
            </a:extLst>
          </p:cNvPr>
          <p:cNvSpPr txBox="1"/>
          <p:nvPr/>
        </p:nvSpPr>
        <p:spPr>
          <a:xfrm>
            <a:off x="4643507" y="3554423"/>
            <a:ext cx="90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</a:rPr>
              <a:t>Driver</a:t>
            </a:r>
          </a:p>
          <a:p>
            <a:pPr algn="ctr"/>
            <a:r>
              <a:rPr lang="fr-FR" b="1" dirty="0">
                <a:solidFill>
                  <a:schemeClr val="accent2"/>
                </a:solidFill>
              </a:rPr>
              <a:t>Pilot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FB1BC04-D066-57B4-A257-2BA9C431CE88}"/>
              </a:ext>
            </a:extLst>
          </p:cNvPr>
          <p:cNvSpPr txBox="1"/>
          <p:nvPr/>
        </p:nvSpPr>
        <p:spPr>
          <a:xfrm>
            <a:off x="6612757" y="3554423"/>
            <a:ext cx="1330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1"/>
                </a:solidFill>
              </a:rPr>
              <a:t>Navigator</a:t>
            </a:r>
          </a:p>
          <a:p>
            <a:pPr algn="ctr"/>
            <a:r>
              <a:rPr lang="fr-FR" b="1" dirty="0" err="1">
                <a:solidFill>
                  <a:schemeClr val="accent1"/>
                </a:solidFill>
              </a:rPr>
              <a:t>Copilot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15" name="Carré corné 14">
            <a:extLst>
              <a:ext uri="{FF2B5EF4-FFF2-40B4-BE49-F238E27FC236}">
                <a16:creationId xmlns:a16="http://schemas.microsoft.com/office/drawing/2014/main" id="{E2FEA470-486C-983B-089F-7A9B94CD39BF}"/>
              </a:ext>
            </a:extLst>
          </p:cNvPr>
          <p:cNvSpPr/>
          <p:nvPr/>
        </p:nvSpPr>
        <p:spPr>
          <a:xfrm>
            <a:off x="838551" y="3311104"/>
            <a:ext cx="2506816" cy="132164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Driver </a:t>
            </a:r>
            <a:r>
              <a:rPr lang="fr-FR" dirty="0" err="1"/>
              <a:t>is</a:t>
            </a:r>
            <a:r>
              <a:rPr lang="fr-FR" dirty="0"/>
              <a:t> in action</a:t>
            </a:r>
          </a:p>
        </p:txBody>
      </p:sp>
      <p:sp>
        <p:nvSpPr>
          <p:cNvPr id="16" name="Carré corné 15">
            <a:extLst>
              <a:ext uri="{FF2B5EF4-FFF2-40B4-BE49-F238E27FC236}">
                <a16:creationId xmlns:a16="http://schemas.microsoft.com/office/drawing/2014/main" id="{B2BCE43D-DDAC-67CF-E543-10CCEFA6E0C5}"/>
              </a:ext>
            </a:extLst>
          </p:cNvPr>
          <p:cNvSpPr/>
          <p:nvPr/>
        </p:nvSpPr>
        <p:spPr>
          <a:xfrm>
            <a:off x="8837650" y="1756090"/>
            <a:ext cx="2506816" cy="132164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Navigator </a:t>
            </a:r>
            <a:r>
              <a:rPr lang="fr-FR" dirty="0" err="1"/>
              <a:t>provides</a:t>
            </a:r>
            <a:r>
              <a:rPr lang="fr-FR" dirty="0"/>
              <a:t> guidance</a:t>
            </a:r>
          </a:p>
        </p:txBody>
      </p:sp>
      <p:sp>
        <p:nvSpPr>
          <p:cNvPr id="17" name="Carré corné 16">
            <a:extLst>
              <a:ext uri="{FF2B5EF4-FFF2-40B4-BE49-F238E27FC236}">
                <a16:creationId xmlns:a16="http://schemas.microsoft.com/office/drawing/2014/main" id="{BDA56239-8C29-B86D-6CBC-E802AB819EC3}"/>
              </a:ext>
            </a:extLst>
          </p:cNvPr>
          <p:cNvSpPr/>
          <p:nvPr/>
        </p:nvSpPr>
        <p:spPr>
          <a:xfrm>
            <a:off x="8846633" y="3237165"/>
            <a:ext cx="2506816" cy="132164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Navigator </a:t>
            </a:r>
            <a:r>
              <a:rPr lang="fr-FR" dirty="0" err="1"/>
              <a:t>provides</a:t>
            </a:r>
            <a:r>
              <a:rPr lang="fr-FR" dirty="0"/>
              <a:t> feedback</a:t>
            </a:r>
          </a:p>
        </p:txBody>
      </p:sp>
      <p:sp>
        <p:nvSpPr>
          <p:cNvPr id="19" name="Carré corné 18">
            <a:extLst>
              <a:ext uri="{FF2B5EF4-FFF2-40B4-BE49-F238E27FC236}">
                <a16:creationId xmlns:a16="http://schemas.microsoft.com/office/drawing/2014/main" id="{3A4538FD-2BF2-3E3D-2629-2F16C464868D}"/>
              </a:ext>
            </a:extLst>
          </p:cNvPr>
          <p:cNvSpPr/>
          <p:nvPr/>
        </p:nvSpPr>
        <p:spPr>
          <a:xfrm>
            <a:off x="5033077" y="4939584"/>
            <a:ext cx="2506816" cy="132164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Roles</a:t>
            </a:r>
            <a:r>
              <a:rPr lang="fr-FR" dirty="0"/>
              <a:t> switches </a:t>
            </a:r>
            <a:r>
              <a:rPr lang="fr-FR" dirty="0" err="1"/>
              <a:t>from</a:t>
            </a:r>
            <a:r>
              <a:rPr lang="fr-FR" dirty="0"/>
              <a:t> time to time</a:t>
            </a:r>
          </a:p>
        </p:txBody>
      </p:sp>
    </p:spTree>
    <p:extLst>
      <p:ext uri="{BB962C8B-B14F-4D97-AF65-F5344CB8AC3E}">
        <p14:creationId xmlns:p14="http://schemas.microsoft.com/office/powerpoint/2010/main" val="10019955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 descr="Ordinateur portable avec un remplissage uni">
            <a:extLst>
              <a:ext uri="{FF2B5EF4-FFF2-40B4-BE49-F238E27FC236}">
                <a16:creationId xmlns:a16="http://schemas.microsoft.com/office/drawing/2014/main" id="{BB6C825B-C873-F1ED-AB3A-94C5206B9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846" y="2023780"/>
            <a:ext cx="751931" cy="75193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E9AC898-527C-5EEB-C310-2C3DB2D9E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Pair </a:t>
            </a:r>
            <a:r>
              <a:rPr lang="fr-FR" dirty="0" err="1"/>
              <a:t>programming</a:t>
            </a:r>
            <a:r>
              <a:rPr lang="fr-FR" dirty="0"/>
              <a:t> style – </a:t>
            </a:r>
            <a:r>
              <a:rPr lang="fr-FR" dirty="0" err="1"/>
              <a:t>strong</a:t>
            </a:r>
            <a:r>
              <a:rPr lang="fr-FR" dirty="0"/>
              <a:t> style</a:t>
            </a:r>
          </a:p>
        </p:txBody>
      </p:sp>
      <p:pic>
        <p:nvPicPr>
          <p:cNvPr id="5" name="Graphique 4" descr="Utilisateur avec un remplissage uni">
            <a:extLst>
              <a:ext uri="{FF2B5EF4-FFF2-40B4-BE49-F238E27FC236}">
                <a16:creationId xmlns:a16="http://schemas.microsoft.com/office/drawing/2014/main" id="{22759EDB-FD22-8996-BF16-5C770110A2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21207" y="2325807"/>
            <a:ext cx="751931" cy="751931"/>
          </a:xfrm>
          <a:prstGeom prst="rect">
            <a:avLst/>
          </a:prstGeom>
        </p:spPr>
      </p:pic>
      <p:pic>
        <p:nvPicPr>
          <p:cNvPr id="7" name="Graphique 6" descr="Utilisateur avec un remplissage uni">
            <a:extLst>
              <a:ext uri="{FF2B5EF4-FFF2-40B4-BE49-F238E27FC236}">
                <a16:creationId xmlns:a16="http://schemas.microsoft.com/office/drawing/2014/main" id="{02E59849-E4CA-E7A1-C7A6-ED94255C27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6485" y="2325807"/>
            <a:ext cx="751931" cy="751931"/>
          </a:xfrm>
          <a:prstGeom prst="rect">
            <a:avLst/>
          </a:prstGeom>
        </p:spPr>
      </p:pic>
      <p:sp>
        <p:nvSpPr>
          <p:cNvPr id="12" name="Carré corné 11">
            <a:extLst>
              <a:ext uri="{FF2B5EF4-FFF2-40B4-BE49-F238E27FC236}">
                <a16:creationId xmlns:a16="http://schemas.microsoft.com/office/drawing/2014/main" id="{B093389D-46C4-FE8A-7CEC-528850AF2EA4}"/>
              </a:ext>
            </a:extLst>
          </p:cNvPr>
          <p:cNvSpPr/>
          <p:nvPr/>
        </p:nvSpPr>
        <p:spPr>
          <a:xfrm>
            <a:off x="838551" y="1756090"/>
            <a:ext cx="2506816" cy="132164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Driver </a:t>
            </a:r>
            <a:r>
              <a:rPr lang="fr-FR" dirty="0" err="1"/>
              <a:t>writes</a:t>
            </a:r>
            <a:r>
              <a:rPr lang="fr-FR" dirty="0"/>
              <a:t> the code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F6D5FE0-2181-71A2-5F2C-8C0E8394B0FB}"/>
              </a:ext>
            </a:extLst>
          </p:cNvPr>
          <p:cNvSpPr txBox="1"/>
          <p:nvPr/>
        </p:nvSpPr>
        <p:spPr>
          <a:xfrm>
            <a:off x="4643507" y="3554423"/>
            <a:ext cx="90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</a:rPr>
              <a:t>Driver</a:t>
            </a:r>
          </a:p>
          <a:p>
            <a:pPr algn="ctr"/>
            <a:r>
              <a:rPr lang="fr-FR" b="1" dirty="0">
                <a:solidFill>
                  <a:schemeClr val="accent2"/>
                </a:solidFill>
              </a:rPr>
              <a:t>Pilot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FB1BC04-D066-57B4-A257-2BA9C431CE88}"/>
              </a:ext>
            </a:extLst>
          </p:cNvPr>
          <p:cNvSpPr txBox="1"/>
          <p:nvPr/>
        </p:nvSpPr>
        <p:spPr>
          <a:xfrm>
            <a:off x="6612757" y="3554423"/>
            <a:ext cx="1330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1"/>
                </a:solidFill>
              </a:rPr>
              <a:t>Navigator</a:t>
            </a:r>
          </a:p>
          <a:p>
            <a:pPr algn="ctr"/>
            <a:r>
              <a:rPr lang="fr-FR" b="1" dirty="0" err="1">
                <a:solidFill>
                  <a:schemeClr val="accent1"/>
                </a:solidFill>
              </a:rPr>
              <a:t>Copilot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15" name="Carré corné 14">
            <a:extLst>
              <a:ext uri="{FF2B5EF4-FFF2-40B4-BE49-F238E27FC236}">
                <a16:creationId xmlns:a16="http://schemas.microsoft.com/office/drawing/2014/main" id="{E2FEA470-486C-983B-089F-7A9B94CD39BF}"/>
              </a:ext>
            </a:extLst>
          </p:cNvPr>
          <p:cNvSpPr/>
          <p:nvPr/>
        </p:nvSpPr>
        <p:spPr>
          <a:xfrm>
            <a:off x="838551" y="3311104"/>
            <a:ext cx="2506816" cy="132164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Driver </a:t>
            </a:r>
            <a:r>
              <a:rPr lang="fr-FR" dirty="0" err="1"/>
              <a:t>is</a:t>
            </a:r>
            <a:r>
              <a:rPr lang="fr-FR" dirty="0"/>
              <a:t> in action</a:t>
            </a:r>
          </a:p>
        </p:txBody>
      </p:sp>
      <p:sp>
        <p:nvSpPr>
          <p:cNvPr id="16" name="Carré corné 15">
            <a:extLst>
              <a:ext uri="{FF2B5EF4-FFF2-40B4-BE49-F238E27FC236}">
                <a16:creationId xmlns:a16="http://schemas.microsoft.com/office/drawing/2014/main" id="{B2BCE43D-DDAC-67CF-E543-10CCEFA6E0C5}"/>
              </a:ext>
            </a:extLst>
          </p:cNvPr>
          <p:cNvSpPr/>
          <p:nvPr/>
        </p:nvSpPr>
        <p:spPr>
          <a:xfrm>
            <a:off x="8837650" y="1756090"/>
            <a:ext cx="2506816" cy="132164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Navigator express solution</a:t>
            </a:r>
          </a:p>
        </p:txBody>
      </p:sp>
      <p:sp>
        <p:nvSpPr>
          <p:cNvPr id="17" name="Carré corné 16">
            <a:extLst>
              <a:ext uri="{FF2B5EF4-FFF2-40B4-BE49-F238E27FC236}">
                <a16:creationId xmlns:a16="http://schemas.microsoft.com/office/drawing/2014/main" id="{BDA56239-8C29-B86D-6CBC-E802AB819EC3}"/>
              </a:ext>
            </a:extLst>
          </p:cNvPr>
          <p:cNvSpPr/>
          <p:nvPr/>
        </p:nvSpPr>
        <p:spPr>
          <a:xfrm>
            <a:off x="8846633" y="3237165"/>
            <a:ext cx="2506816" cy="132164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Navigator </a:t>
            </a:r>
            <a:r>
              <a:rPr lang="fr-FR" dirty="0" err="1"/>
              <a:t>provides</a:t>
            </a:r>
            <a:r>
              <a:rPr lang="fr-FR" dirty="0"/>
              <a:t> feedback</a:t>
            </a:r>
          </a:p>
        </p:txBody>
      </p:sp>
      <p:sp>
        <p:nvSpPr>
          <p:cNvPr id="19" name="Carré corné 18">
            <a:extLst>
              <a:ext uri="{FF2B5EF4-FFF2-40B4-BE49-F238E27FC236}">
                <a16:creationId xmlns:a16="http://schemas.microsoft.com/office/drawing/2014/main" id="{3A4538FD-2BF2-3E3D-2629-2F16C464868D}"/>
              </a:ext>
            </a:extLst>
          </p:cNvPr>
          <p:cNvSpPr/>
          <p:nvPr/>
        </p:nvSpPr>
        <p:spPr>
          <a:xfrm>
            <a:off x="4919730" y="4917282"/>
            <a:ext cx="2506816" cy="1321648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Roles</a:t>
            </a:r>
            <a:r>
              <a:rPr lang="fr-FR" dirty="0"/>
              <a:t> are not </a:t>
            </a:r>
            <a:r>
              <a:rPr lang="fr-FR" dirty="0" err="1"/>
              <a:t>switched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79781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 descr="Ordinateur portable avec un remplissage uni">
            <a:extLst>
              <a:ext uri="{FF2B5EF4-FFF2-40B4-BE49-F238E27FC236}">
                <a16:creationId xmlns:a16="http://schemas.microsoft.com/office/drawing/2014/main" id="{BB6C825B-C873-F1ED-AB3A-94C5206B9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3449" y="2140250"/>
            <a:ext cx="751931" cy="75193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E9AC898-527C-5EEB-C310-2C3DB2D9E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Pair </a:t>
            </a:r>
            <a:r>
              <a:rPr lang="fr-FR" dirty="0" err="1"/>
              <a:t>programming</a:t>
            </a:r>
            <a:r>
              <a:rPr lang="fr-FR" dirty="0"/>
              <a:t> style – silent style</a:t>
            </a:r>
          </a:p>
        </p:txBody>
      </p:sp>
      <p:pic>
        <p:nvPicPr>
          <p:cNvPr id="5" name="Graphique 4" descr="Utilisateur avec un remplissage uni">
            <a:extLst>
              <a:ext uri="{FF2B5EF4-FFF2-40B4-BE49-F238E27FC236}">
                <a16:creationId xmlns:a16="http://schemas.microsoft.com/office/drawing/2014/main" id="{22759EDB-FD22-8996-BF16-5C770110A2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0810" y="2442277"/>
            <a:ext cx="751931" cy="751931"/>
          </a:xfrm>
          <a:prstGeom prst="rect">
            <a:avLst/>
          </a:prstGeom>
        </p:spPr>
      </p:pic>
      <p:pic>
        <p:nvPicPr>
          <p:cNvPr id="7" name="Graphique 6" descr="Utilisateur avec un remplissage uni">
            <a:extLst>
              <a:ext uri="{FF2B5EF4-FFF2-40B4-BE49-F238E27FC236}">
                <a16:creationId xmlns:a16="http://schemas.microsoft.com/office/drawing/2014/main" id="{02E59849-E4CA-E7A1-C7A6-ED94255C27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86088" y="2442277"/>
            <a:ext cx="751931" cy="751931"/>
          </a:xfrm>
          <a:prstGeom prst="rect">
            <a:avLst/>
          </a:prstGeom>
        </p:spPr>
      </p:pic>
      <p:sp>
        <p:nvSpPr>
          <p:cNvPr id="19" name="Carré corné 18">
            <a:extLst>
              <a:ext uri="{FF2B5EF4-FFF2-40B4-BE49-F238E27FC236}">
                <a16:creationId xmlns:a16="http://schemas.microsoft.com/office/drawing/2014/main" id="{3A4538FD-2BF2-3E3D-2629-2F16C464868D}"/>
              </a:ext>
            </a:extLst>
          </p:cNvPr>
          <p:cNvSpPr/>
          <p:nvPr/>
        </p:nvSpPr>
        <p:spPr>
          <a:xfrm>
            <a:off x="1853145" y="4380463"/>
            <a:ext cx="2506816" cy="1321648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No one can talk, </a:t>
            </a:r>
            <a:r>
              <a:rPr lang="fr-FR" dirty="0" err="1"/>
              <a:t>draw</a:t>
            </a:r>
            <a:r>
              <a:rPr lang="fr-FR" dirty="0"/>
              <a:t>, comment</a:t>
            </a:r>
          </a:p>
        </p:txBody>
      </p:sp>
      <p:sp>
        <p:nvSpPr>
          <p:cNvPr id="3" name="Carré corné 2">
            <a:extLst>
              <a:ext uri="{FF2B5EF4-FFF2-40B4-BE49-F238E27FC236}">
                <a16:creationId xmlns:a16="http://schemas.microsoft.com/office/drawing/2014/main" id="{344FD083-106A-D8BB-0995-FBA1333B1284}"/>
              </a:ext>
            </a:extLst>
          </p:cNvPr>
          <p:cNvSpPr/>
          <p:nvPr/>
        </p:nvSpPr>
        <p:spPr>
          <a:xfrm>
            <a:off x="8915965" y="2068313"/>
            <a:ext cx="2506816" cy="1104376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Help building </a:t>
            </a:r>
            <a:r>
              <a:rPr lang="fr-FR" dirty="0" err="1"/>
              <a:t>alignment</a:t>
            </a:r>
            <a:endParaRPr lang="fr-FR" dirty="0"/>
          </a:p>
        </p:txBody>
      </p:sp>
      <p:sp>
        <p:nvSpPr>
          <p:cNvPr id="4" name="Carré corné 3">
            <a:extLst>
              <a:ext uri="{FF2B5EF4-FFF2-40B4-BE49-F238E27FC236}">
                <a16:creationId xmlns:a16="http://schemas.microsoft.com/office/drawing/2014/main" id="{C396F0AF-81D1-67D5-FD77-49C09078384F}"/>
              </a:ext>
            </a:extLst>
          </p:cNvPr>
          <p:cNvSpPr/>
          <p:nvPr/>
        </p:nvSpPr>
        <p:spPr>
          <a:xfrm>
            <a:off x="8915965" y="3333024"/>
            <a:ext cx="2506816" cy="1104376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Naming</a:t>
            </a:r>
            <a:r>
              <a:rPr lang="fr-FR" dirty="0"/>
              <a:t> convergence</a:t>
            </a:r>
          </a:p>
        </p:txBody>
      </p:sp>
      <p:sp>
        <p:nvSpPr>
          <p:cNvPr id="8" name="Carré corné 7">
            <a:extLst>
              <a:ext uri="{FF2B5EF4-FFF2-40B4-BE49-F238E27FC236}">
                <a16:creationId xmlns:a16="http://schemas.microsoft.com/office/drawing/2014/main" id="{4A4B6718-1B22-AAFC-950A-971D89EF5911}"/>
              </a:ext>
            </a:extLst>
          </p:cNvPr>
          <p:cNvSpPr/>
          <p:nvPr/>
        </p:nvSpPr>
        <p:spPr>
          <a:xfrm>
            <a:off x="8895500" y="4597735"/>
            <a:ext cx="2506816" cy="1104376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Refactoring</a:t>
            </a:r>
            <a:r>
              <a:rPr lang="fr-FR" dirty="0"/>
              <a:t> </a:t>
            </a:r>
            <a:r>
              <a:rPr lang="fr-FR" dirty="0" err="1"/>
              <a:t>helps</a:t>
            </a:r>
            <a:r>
              <a:rPr lang="fr-FR" dirty="0"/>
              <a:t> </a:t>
            </a:r>
            <a:r>
              <a:rPr lang="fr-FR" dirty="0" err="1"/>
              <a:t>share</a:t>
            </a:r>
            <a:r>
              <a:rPr lang="fr-FR" dirty="0"/>
              <a:t> intention</a:t>
            </a:r>
          </a:p>
        </p:txBody>
      </p:sp>
      <p:sp>
        <p:nvSpPr>
          <p:cNvPr id="9" name="Carré corné 8">
            <a:extLst>
              <a:ext uri="{FF2B5EF4-FFF2-40B4-BE49-F238E27FC236}">
                <a16:creationId xmlns:a16="http://schemas.microsoft.com/office/drawing/2014/main" id="{72F27900-96E9-32FF-FBD4-7915544347DC}"/>
              </a:ext>
            </a:extLst>
          </p:cNvPr>
          <p:cNvSpPr/>
          <p:nvPr/>
        </p:nvSpPr>
        <p:spPr>
          <a:xfrm>
            <a:off x="6095998" y="2892181"/>
            <a:ext cx="2506816" cy="1992053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Let code </a:t>
            </a:r>
            <a:r>
              <a:rPr lang="fr-FR" dirty="0" err="1"/>
              <a:t>speak</a:t>
            </a:r>
            <a:r>
              <a:rPr lang="fr-FR" dirty="0"/>
              <a:t> out </a:t>
            </a:r>
            <a:r>
              <a:rPr lang="fr-FR" dirty="0" err="1"/>
              <a:t>loud</a:t>
            </a:r>
            <a:r>
              <a:rPr lang="fr-FR" dirty="0"/>
              <a:t> !!</a:t>
            </a:r>
          </a:p>
        </p:txBody>
      </p:sp>
    </p:spTree>
    <p:extLst>
      <p:ext uri="{BB962C8B-B14F-4D97-AF65-F5344CB8AC3E}">
        <p14:creationId xmlns:p14="http://schemas.microsoft.com/office/powerpoint/2010/main" val="2411985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èche courbée vers le haut 21">
            <a:extLst>
              <a:ext uri="{FF2B5EF4-FFF2-40B4-BE49-F238E27FC236}">
                <a16:creationId xmlns:a16="http://schemas.microsoft.com/office/drawing/2014/main" id="{E30A9671-536C-BF51-585E-D254FC35C816}"/>
              </a:ext>
            </a:extLst>
          </p:cNvPr>
          <p:cNvSpPr/>
          <p:nvPr/>
        </p:nvSpPr>
        <p:spPr>
          <a:xfrm>
            <a:off x="4426986" y="4017782"/>
            <a:ext cx="2176477" cy="702527"/>
          </a:xfrm>
          <a:prstGeom prst="curvedUp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Flèche courbée vers le haut 22">
            <a:extLst>
              <a:ext uri="{FF2B5EF4-FFF2-40B4-BE49-F238E27FC236}">
                <a16:creationId xmlns:a16="http://schemas.microsoft.com/office/drawing/2014/main" id="{B00587E6-F008-E005-34E9-D47CE8593DCD}"/>
              </a:ext>
            </a:extLst>
          </p:cNvPr>
          <p:cNvSpPr/>
          <p:nvPr/>
        </p:nvSpPr>
        <p:spPr>
          <a:xfrm rot="10800000">
            <a:off x="4426984" y="3077736"/>
            <a:ext cx="2176477" cy="702527"/>
          </a:xfrm>
          <a:prstGeom prst="curvedUp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05B4986-0319-887B-86A9-E63DAFA9B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Pair </a:t>
            </a:r>
            <a:r>
              <a:rPr lang="fr-FR" dirty="0" err="1"/>
              <a:t>programming</a:t>
            </a:r>
            <a:r>
              <a:rPr lang="fr-FR" dirty="0"/>
              <a:t> styles – ping </a:t>
            </a:r>
            <a:r>
              <a:rPr lang="fr-FR" dirty="0" err="1"/>
              <a:t>pong</a:t>
            </a:r>
            <a:endParaRPr lang="fr-FR" dirty="0"/>
          </a:p>
        </p:txBody>
      </p:sp>
      <p:pic>
        <p:nvPicPr>
          <p:cNvPr id="4" name="Graphique 3" descr="Ordinateur portable avec un remplissage uni">
            <a:extLst>
              <a:ext uri="{FF2B5EF4-FFF2-40B4-BE49-F238E27FC236}">
                <a16:creationId xmlns:a16="http://schemas.microsoft.com/office/drawing/2014/main" id="{5E267ACC-175A-B611-C9E4-8CA5544DC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0090" y="3429000"/>
            <a:ext cx="751931" cy="751931"/>
          </a:xfrm>
          <a:prstGeom prst="rect">
            <a:avLst/>
          </a:prstGeom>
        </p:spPr>
      </p:pic>
      <p:pic>
        <p:nvPicPr>
          <p:cNvPr id="5" name="Graphique 4" descr="Utilisateur avec un remplissage uni">
            <a:extLst>
              <a:ext uri="{FF2B5EF4-FFF2-40B4-BE49-F238E27FC236}">
                <a16:creationId xmlns:a16="http://schemas.microsoft.com/office/drawing/2014/main" id="{3E5996A2-99F1-540C-9379-9A599FF49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3589" y="3975701"/>
            <a:ext cx="751931" cy="751931"/>
          </a:xfrm>
          <a:prstGeom prst="rect">
            <a:avLst/>
          </a:prstGeom>
        </p:spPr>
      </p:pic>
      <p:pic>
        <p:nvPicPr>
          <p:cNvPr id="6" name="Graphique 5" descr="Utilisateur avec un remplissage uni">
            <a:extLst>
              <a:ext uri="{FF2B5EF4-FFF2-40B4-BE49-F238E27FC236}">
                <a16:creationId xmlns:a16="http://schemas.microsoft.com/office/drawing/2014/main" id="{EB99B80E-4008-3833-55DE-E3BB48718C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85763" y="2911898"/>
            <a:ext cx="751931" cy="751931"/>
          </a:xfrm>
          <a:prstGeom prst="rect">
            <a:avLst/>
          </a:prstGeom>
        </p:spPr>
      </p:pic>
      <p:pic>
        <p:nvPicPr>
          <p:cNvPr id="7" name="Graphique 6" descr="Utilisateur avec un remplissage uni">
            <a:extLst>
              <a:ext uri="{FF2B5EF4-FFF2-40B4-BE49-F238E27FC236}">
                <a16:creationId xmlns:a16="http://schemas.microsoft.com/office/drawing/2014/main" id="{2816FAAD-3151-D1D0-B452-8B1E0DB03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9258" y="4322068"/>
            <a:ext cx="751931" cy="751931"/>
          </a:xfrm>
          <a:prstGeom prst="rect">
            <a:avLst/>
          </a:prstGeom>
        </p:spPr>
      </p:pic>
      <p:pic>
        <p:nvPicPr>
          <p:cNvPr id="8" name="Graphique 7" descr="Utilisateur avec un remplissage uni">
            <a:extLst>
              <a:ext uri="{FF2B5EF4-FFF2-40B4-BE49-F238E27FC236}">
                <a16:creationId xmlns:a16="http://schemas.microsoft.com/office/drawing/2014/main" id="{72A1CF29-6DCA-7B12-0A9D-BC16BDEA72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54928" y="3975701"/>
            <a:ext cx="751931" cy="751931"/>
          </a:xfrm>
          <a:prstGeom prst="rect">
            <a:avLst/>
          </a:prstGeom>
        </p:spPr>
      </p:pic>
      <p:pic>
        <p:nvPicPr>
          <p:cNvPr id="9" name="Graphique 8" descr="Utilisateur avec un remplissage uni">
            <a:extLst>
              <a:ext uri="{FF2B5EF4-FFF2-40B4-BE49-F238E27FC236}">
                <a16:creationId xmlns:a16="http://schemas.microsoft.com/office/drawing/2014/main" id="{85BAD40B-FBAB-DC5D-2B30-2ACF9015F4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0090" y="2535932"/>
            <a:ext cx="751931" cy="751931"/>
          </a:xfrm>
          <a:prstGeom prst="rect">
            <a:avLst/>
          </a:prstGeom>
        </p:spPr>
      </p:pic>
      <p:pic>
        <p:nvPicPr>
          <p:cNvPr id="10" name="Graphique 9" descr="Utilisateur avec un remplissage uni">
            <a:extLst>
              <a:ext uri="{FF2B5EF4-FFF2-40B4-BE49-F238E27FC236}">
                <a16:creationId xmlns:a16="http://schemas.microsoft.com/office/drawing/2014/main" id="{37E1A772-6D00-C44A-86F8-3D71D1EA51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54417" y="2911897"/>
            <a:ext cx="751931" cy="751931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059D82BB-3790-AEEB-92CE-770181F108F6}"/>
              </a:ext>
            </a:extLst>
          </p:cNvPr>
          <p:cNvSpPr txBox="1"/>
          <p:nvPr/>
        </p:nvSpPr>
        <p:spPr>
          <a:xfrm>
            <a:off x="3013215" y="2964696"/>
            <a:ext cx="1179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Write </a:t>
            </a:r>
            <a:r>
              <a:rPr lang="fr-FR" dirty="0" err="1"/>
              <a:t>red</a:t>
            </a:r>
            <a:endParaRPr lang="fr-FR" dirty="0"/>
          </a:p>
          <a:p>
            <a:pPr algn="ctr"/>
            <a:r>
              <a:rPr lang="fr-FR" dirty="0"/>
              <a:t>test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4A9B573-6295-D520-0374-3C2F2CCAD47A}"/>
              </a:ext>
            </a:extLst>
          </p:cNvPr>
          <p:cNvSpPr txBox="1"/>
          <p:nvPr/>
        </p:nvSpPr>
        <p:spPr>
          <a:xfrm>
            <a:off x="2720974" y="4180931"/>
            <a:ext cx="1436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Write green</a:t>
            </a:r>
          </a:p>
          <a:p>
            <a:pPr algn="ctr"/>
            <a:r>
              <a:rPr lang="fr-FR" dirty="0"/>
              <a:t>code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9468952-E9E5-3F84-F826-8C7E81CA6717}"/>
              </a:ext>
            </a:extLst>
          </p:cNvPr>
          <p:cNvSpPr txBox="1"/>
          <p:nvPr/>
        </p:nvSpPr>
        <p:spPr>
          <a:xfrm>
            <a:off x="4833692" y="5163942"/>
            <a:ext cx="136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refactoring</a:t>
            </a:r>
            <a:endParaRPr lang="fr-FR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06A482B-F383-817D-7A9E-702CC7538DFB}"/>
              </a:ext>
            </a:extLst>
          </p:cNvPr>
          <p:cNvSpPr txBox="1"/>
          <p:nvPr/>
        </p:nvSpPr>
        <p:spPr>
          <a:xfrm>
            <a:off x="6736370" y="4081301"/>
            <a:ext cx="1179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Write </a:t>
            </a:r>
            <a:r>
              <a:rPr lang="fr-FR" dirty="0" err="1"/>
              <a:t>red</a:t>
            </a:r>
            <a:endParaRPr lang="fr-FR" dirty="0"/>
          </a:p>
          <a:p>
            <a:pPr algn="ctr"/>
            <a:r>
              <a:rPr lang="fr-FR" dirty="0"/>
              <a:t>test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946EE32-7D34-B9D9-B8DB-8004582A74A4}"/>
              </a:ext>
            </a:extLst>
          </p:cNvPr>
          <p:cNvSpPr txBox="1"/>
          <p:nvPr/>
        </p:nvSpPr>
        <p:spPr>
          <a:xfrm>
            <a:off x="6655014" y="2782669"/>
            <a:ext cx="1436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Write green</a:t>
            </a:r>
          </a:p>
          <a:p>
            <a:pPr algn="ctr"/>
            <a:r>
              <a:rPr lang="fr-FR" dirty="0"/>
              <a:t>code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3B9D317-9E2F-E529-5644-88067EF6B8E3}"/>
              </a:ext>
            </a:extLst>
          </p:cNvPr>
          <p:cNvSpPr txBox="1"/>
          <p:nvPr/>
        </p:nvSpPr>
        <p:spPr>
          <a:xfrm>
            <a:off x="4864522" y="2093425"/>
            <a:ext cx="136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refactoring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62311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èche courbée vers le haut 21">
            <a:extLst>
              <a:ext uri="{FF2B5EF4-FFF2-40B4-BE49-F238E27FC236}">
                <a16:creationId xmlns:a16="http://schemas.microsoft.com/office/drawing/2014/main" id="{E30A9671-536C-BF51-585E-D254FC35C816}"/>
              </a:ext>
            </a:extLst>
          </p:cNvPr>
          <p:cNvSpPr/>
          <p:nvPr/>
        </p:nvSpPr>
        <p:spPr>
          <a:xfrm>
            <a:off x="4426986" y="4017782"/>
            <a:ext cx="2176477" cy="702527"/>
          </a:xfrm>
          <a:prstGeom prst="curvedUp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Flèche courbée vers le haut 22">
            <a:extLst>
              <a:ext uri="{FF2B5EF4-FFF2-40B4-BE49-F238E27FC236}">
                <a16:creationId xmlns:a16="http://schemas.microsoft.com/office/drawing/2014/main" id="{B00587E6-F008-E005-34E9-D47CE8593DCD}"/>
              </a:ext>
            </a:extLst>
          </p:cNvPr>
          <p:cNvSpPr/>
          <p:nvPr/>
        </p:nvSpPr>
        <p:spPr>
          <a:xfrm rot="10800000">
            <a:off x="4426984" y="3077736"/>
            <a:ext cx="2176477" cy="702527"/>
          </a:xfrm>
          <a:prstGeom prst="curvedUp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05B4986-0319-887B-86A9-E63DAFA9B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Pair </a:t>
            </a:r>
            <a:r>
              <a:rPr lang="fr-FR" dirty="0" err="1"/>
              <a:t>programming</a:t>
            </a:r>
            <a:r>
              <a:rPr lang="fr-FR" dirty="0"/>
              <a:t> styles – </a:t>
            </a:r>
            <a:r>
              <a:rPr lang="fr-FR" dirty="0" err="1"/>
              <a:t>evil</a:t>
            </a:r>
            <a:r>
              <a:rPr lang="fr-FR" dirty="0"/>
              <a:t> </a:t>
            </a:r>
            <a:r>
              <a:rPr lang="fr-FR" dirty="0" err="1"/>
              <a:t>twin</a:t>
            </a:r>
            <a:endParaRPr lang="fr-FR" dirty="0"/>
          </a:p>
        </p:txBody>
      </p:sp>
      <p:pic>
        <p:nvPicPr>
          <p:cNvPr id="4" name="Graphique 3" descr="Ordinateur portable avec un remplissage uni">
            <a:extLst>
              <a:ext uri="{FF2B5EF4-FFF2-40B4-BE49-F238E27FC236}">
                <a16:creationId xmlns:a16="http://schemas.microsoft.com/office/drawing/2014/main" id="{5E267ACC-175A-B611-C9E4-8CA5544DC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0090" y="3429000"/>
            <a:ext cx="751931" cy="751931"/>
          </a:xfrm>
          <a:prstGeom prst="rect">
            <a:avLst/>
          </a:prstGeom>
        </p:spPr>
      </p:pic>
      <p:pic>
        <p:nvPicPr>
          <p:cNvPr id="5" name="Graphique 4" descr="Utilisateur avec un remplissage uni">
            <a:extLst>
              <a:ext uri="{FF2B5EF4-FFF2-40B4-BE49-F238E27FC236}">
                <a16:creationId xmlns:a16="http://schemas.microsoft.com/office/drawing/2014/main" id="{3E5996A2-99F1-540C-9379-9A599FF49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3589" y="3975701"/>
            <a:ext cx="751931" cy="751931"/>
          </a:xfrm>
          <a:prstGeom prst="rect">
            <a:avLst/>
          </a:prstGeom>
        </p:spPr>
      </p:pic>
      <p:pic>
        <p:nvPicPr>
          <p:cNvPr id="6" name="Graphique 5" descr="Utilisateur avec un remplissage uni">
            <a:extLst>
              <a:ext uri="{FF2B5EF4-FFF2-40B4-BE49-F238E27FC236}">
                <a16:creationId xmlns:a16="http://schemas.microsoft.com/office/drawing/2014/main" id="{EB99B80E-4008-3833-55DE-E3BB48718C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85763" y="2911898"/>
            <a:ext cx="751931" cy="751931"/>
          </a:xfrm>
          <a:prstGeom prst="rect">
            <a:avLst/>
          </a:prstGeom>
        </p:spPr>
      </p:pic>
      <p:pic>
        <p:nvPicPr>
          <p:cNvPr id="7" name="Graphique 6" descr="Utilisateur avec un remplissage uni">
            <a:extLst>
              <a:ext uri="{FF2B5EF4-FFF2-40B4-BE49-F238E27FC236}">
                <a16:creationId xmlns:a16="http://schemas.microsoft.com/office/drawing/2014/main" id="{2816FAAD-3151-D1D0-B452-8B1E0DB03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9258" y="4322068"/>
            <a:ext cx="751931" cy="751931"/>
          </a:xfrm>
          <a:prstGeom prst="rect">
            <a:avLst/>
          </a:prstGeom>
        </p:spPr>
      </p:pic>
      <p:pic>
        <p:nvPicPr>
          <p:cNvPr id="8" name="Graphique 7" descr="Utilisateur avec un remplissage uni">
            <a:extLst>
              <a:ext uri="{FF2B5EF4-FFF2-40B4-BE49-F238E27FC236}">
                <a16:creationId xmlns:a16="http://schemas.microsoft.com/office/drawing/2014/main" id="{72A1CF29-6DCA-7B12-0A9D-BC16BDEA72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54928" y="3975701"/>
            <a:ext cx="751931" cy="751931"/>
          </a:xfrm>
          <a:prstGeom prst="rect">
            <a:avLst/>
          </a:prstGeom>
        </p:spPr>
      </p:pic>
      <p:pic>
        <p:nvPicPr>
          <p:cNvPr id="9" name="Graphique 8" descr="Utilisateur avec un remplissage uni">
            <a:extLst>
              <a:ext uri="{FF2B5EF4-FFF2-40B4-BE49-F238E27FC236}">
                <a16:creationId xmlns:a16="http://schemas.microsoft.com/office/drawing/2014/main" id="{85BAD40B-FBAB-DC5D-2B30-2ACF9015F4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0090" y="2535932"/>
            <a:ext cx="751931" cy="751931"/>
          </a:xfrm>
          <a:prstGeom prst="rect">
            <a:avLst/>
          </a:prstGeom>
        </p:spPr>
      </p:pic>
      <p:pic>
        <p:nvPicPr>
          <p:cNvPr id="10" name="Graphique 9" descr="Utilisateur avec un remplissage uni">
            <a:extLst>
              <a:ext uri="{FF2B5EF4-FFF2-40B4-BE49-F238E27FC236}">
                <a16:creationId xmlns:a16="http://schemas.microsoft.com/office/drawing/2014/main" id="{37E1A772-6D00-C44A-86F8-3D71D1EA51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54417" y="2911897"/>
            <a:ext cx="751931" cy="751931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059D82BB-3790-AEEB-92CE-770181F108F6}"/>
              </a:ext>
            </a:extLst>
          </p:cNvPr>
          <p:cNvSpPr txBox="1"/>
          <p:nvPr/>
        </p:nvSpPr>
        <p:spPr>
          <a:xfrm>
            <a:off x="3013215" y="2964696"/>
            <a:ext cx="1179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Write </a:t>
            </a:r>
            <a:r>
              <a:rPr lang="fr-FR" dirty="0" err="1"/>
              <a:t>red</a:t>
            </a:r>
            <a:endParaRPr lang="fr-FR" dirty="0"/>
          </a:p>
          <a:p>
            <a:pPr algn="ctr"/>
            <a:r>
              <a:rPr lang="fr-FR" dirty="0"/>
              <a:t>test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4A9B573-6295-D520-0374-3C2F2CCAD47A}"/>
              </a:ext>
            </a:extLst>
          </p:cNvPr>
          <p:cNvSpPr txBox="1"/>
          <p:nvPr/>
        </p:nvSpPr>
        <p:spPr>
          <a:xfrm>
            <a:off x="2450728" y="4191306"/>
            <a:ext cx="1779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Write </a:t>
            </a:r>
            <a:r>
              <a:rPr lang="fr-FR" dirty="0" err="1"/>
              <a:t>dumbest</a:t>
            </a:r>
            <a:endParaRPr lang="fr-FR" dirty="0"/>
          </a:p>
          <a:p>
            <a:pPr algn="ctr"/>
            <a:r>
              <a:rPr lang="fr-FR" dirty="0"/>
              <a:t>Green code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9468952-E9E5-3F84-F826-8C7E81CA6717}"/>
              </a:ext>
            </a:extLst>
          </p:cNvPr>
          <p:cNvSpPr txBox="1"/>
          <p:nvPr/>
        </p:nvSpPr>
        <p:spPr>
          <a:xfrm>
            <a:off x="4833692" y="5163942"/>
            <a:ext cx="136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refactoring</a:t>
            </a:r>
            <a:endParaRPr lang="fr-FR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06A482B-F383-817D-7A9E-702CC7538DFB}"/>
              </a:ext>
            </a:extLst>
          </p:cNvPr>
          <p:cNvSpPr txBox="1"/>
          <p:nvPr/>
        </p:nvSpPr>
        <p:spPr>
          <a:xfrm>
            <a:off x="6736370" y="4081301"/>
            <a:ext cx="1179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Write </a:t>
            </a:r>
            <a:r>
              <a:rPr lang="fr-FR" dirty="0" err="1"/>
              <a:t>red</a:t>
            </a:r>
            <a:endParaRPr lang="fr-FR" dirty="0"/>
          </a:p>
          <a:p>
            <a:pPr algn="ctr"/>
            <a:r>
              <a:rPr lang="fr-FR" dirty="0"/>
              <a:t>test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946EE32-7D34-B9D9-B8DB-8004582A74A4}"/>
              </a:ext>
            </a:extLst>
          </p:cNvPr>
          <p:cNvSpPr txBox="1"/>
          <p:nvPr/>
        </p:nvSpPr>
        <p:spPr>
          <a:xfrm>
            <a:off x="6603461" y="2804577"/>
            <a:ext cx="1779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Write </a:t>
            </a:r>
            <a:r>
              <a:rPr lang="fr-FR" dirty="0" err="1"/>
              <a:t>dumbest</a:t>
            </a:r>
            <a:endParaRPr lang="fr-FR" dirty="0"/>
          </a:p>
          <a:p>
            <a:pPr algn="ctr"/>
            <a:r>
              <a:rPr lang="fr-FR" dirty="0"/>
              <a:t>Green code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3B9D317-9E2F-E529-5644-88067EF6B8E3}"/>
              </a:ext>
            </a:extLst>
          </p:cNvPr>
          <p:cNvSpPr txBox="1"/>
          <p:nvPr/>
        </p:nvSpPr>
        <p:spPr>
          <a:xfrm>
            <a:off x="4864522" y="2093425"/>
            <a:ext cx="136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refactoring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9008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Arrow: Left-Right 3080">
            <a:extLst>
              <a:ext uri="{FF2B5EF4-FFF2-40B4-BE49-F238E27FC236}">
                <a16:creationId xmlns:a16="http://schemas.microsoft.com/office/drawing/2014/main" id="{43900F57-CF7B-01F8-6E3B-A3D8A289D7DC}"/>
              </a:ext>
            </a:extLst>
          </p:cNvPr>
          <p:cNvSpPr/>
          <p:nvPr/>
        </p:nvSpPr>
        <p:spPr>
          <a:xfrm>
            <a:off x="6340376" y="3484633"/>
            <a:ext cx="4378043" cy="1183852"/>
          </a:xfrm>
          <a:prstGeom prst="leftRightArrow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D883AC-CB56-BD5B-8137-5070ABB51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Developer</a:t>
            </a:r>
            <a:r>
              <a:rPr lang="fr-FR" dirty="0"/>
              <a:t> ↮ Code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105D827-36D5-0BD7-0082-9B5963742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876" y="1577788"/>
            <a:ext cx="3257500" cy="460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6096FB-5D6A-65E2-4DD2-8AAE998570C7}"/>
              </a:ext>
            </a:extLst>
          </p:cNvPr>
          <p:cNvSpPr txBox="1"/>
          <p:nvPr/>
        </p:nvSpPr>
        <p:spPr>
          <a:xfrm>
            <a:off x="3884925" y="5280212"/>
            <a:ext cx="1653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Programming</a:t>
            </a:r>
            <a:b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fr-F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language</a:t>
            </a:r>
            <a:endParaRPr lang="fr-F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598231-107E-206E-A8F1-6D73C8E9B9EA}"/>
              </a:ext>
            </a:extLst>
          </p:cNvPr>
          <p:cNvSpPr txBox="1"/>
          <p:nvPr/>
        </p:nvSpPr>
        <p:spPr>
          <a:xfrm>
            <a:off x="2482390" y="4910880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Database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C31713-0D31-3B92-77DB-621B83C7D95B}"/>
              </a:ext>
            </a:extLst>
          </p:cNvPr>
          <p:cNvSpPr txBox="1"/>
          <p:nvPr/>
        </p:nvSpPr>
        <p:spPr>
          <a:xfrm>
            <a:off x="2570734" y="2324325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methodology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B9C9D2-FD38-ABB9-CB31-F306A13446EB}"/>
              </a:ext>
            </a:extLst>
          </p:cNvPr>
          <p:cNvSpPr txBox="1"/>
          <p:nvPr/>
        </p:nvSpPr>
        <p:spPr>
          <a:xfrm>
            <a:off x="5933803" y="4604305"/>
            <a:ext cx="692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Auto</a:t>
            </a:r>
            <a:br>
              <a:rPr lang="fr-FR" dirty="0"/>
            </a:br>
            <a:r>
              <a:rPr lang="fr-FR" dirty="0"/>
              <a:t>tests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9C44F7-C530-1C1B-14BA-C28DAAF6A16F}"/>
              </a:ext>
            </a:extLst>
          </p:cNvPr>
          <p:cNvSpPr txBox="1"/>
          <p:nvPr/>
        </p:nvSpPr>
        <p:spPr>
          <a:xfrm>
            <a:off x="6080062" y="3147596"/>
            <a:ext cx="787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Clean</a:t>
            </a:r>
          </a:p>
          <a:p>
            <a:pPr algn="ctr"/>
            <a:r>
              <a:rPr lang="fr-FR" dirty="0"/>
              <a:t>code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724104-18E6-71DA-440D-7D3F6B72D9DB}"/>
              </a:ext>
            </a:extLst>
          </p:cNvPr>
          <p:cNvSpPr txBox="1"/>
          <p:nvPr/>
        </p:nvSpPr>
        <p:spPr>
          <a:xfrm>
            <a:off x="7428827" y="1885076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SLA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180ED-FBFB-B2CB-BEA0-499C1F73CCE4}"/>
              </a:ext>
            </a:extLst>
          </p:cNvPr>
          <p:cNvSpPr txBox="1"/>
          <p:nvPr/>
        </p:nvSpPr>
        <p:spPr>
          <a:xfrm>
            <a:off x="10592500" y="4205945"/>
            <a:ext cx="877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Happy</a:t>
            </a:r>
            <a:br>
              <a:rPr lang="fr-FR" dirty="0"/>
            </a:br>
            <a:r>
              <a:rPr lang="fr-FR" dirty="0" err="1"/>
              <a:t>Users</a:t>
            </a:r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CC4916-913C-7326-2C15-BA82B0D526B0}"/>
              </a:ext>
            </a:extLst>
          </p:cNvPr>
          <p:cNvSpPr txBox="1"/>
          <p:nvPr/>
        </p:nvSpPr>
        <p:spPr>
          <a:xfrm>
            <a:off x="10405007" y="3261427"/>
            <a:ext cx="1242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Happy</a:t>
            </a:r>
            <a:br>
              <a:rPr lang="fr-FR" dirty="0"/>
            </a:br>
            <a:r>
              <a:rPr lang="fr-FR" dirty="0"/>
              <a:t>Customer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37C417-BDD1-C345-6F27-EB8B344F0BB6}"/>
              </a:ext>
            </a:extLst>
          </p:cNvPr>
          <p:cNvSpPr txBox="1"/>
          <p:nvPr/>
        </p:nvSpPr>
        <p:spPr>
          <a:xfrm>
            <a:off x="7970641" y="4482944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UX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FDE1A1-3AA7-145B-BF65-9EC22D3267C7}"/>
              </a:ext>
            </a:extLst>
          </p:cNvPr>
          <p:cNvSpPr txBox="1"/>
          <p:nvPr/>
        </p:nvSpPr>
        <p:spPr>
          <a:xfrm>
            <a:off x="8201143" y="3039510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UI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0F02EC-DB32-E800-EE3B-55C6FEC8CC1D}"/>
              </a:ext>
            </a:extLst>
          </p:cNvPr>
          <p:cNvSpPr txBox="1"/>
          <p:nvPr/>
        </p:nvSpPr>
        <p:spPr>
          <a:xfrm>
            <a:off x="2601461" y="3469344"/>
            <a:ext cx="48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5B9982-1D43-0D94-9E01-76B7ECDABC88}"/>
              </a:ext>
            </a:extLst>
          </p:cNvPr>
          <p:cNvSpPr txBox="1"/>
          <p:nvPr/>
        </p:nvSpPr>
        <p:spPr>
          <a:xfrm>
            <a:off x="1968468" y="4005446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security</a:t>
            </a:r>
            <a:endParaRPr lang="fr-F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D2169F-24CE-5484-F945-30BBA91BC874}"/>
              </a:ext>
            </a:extLst>
          </p:cNvPr>
          <p:cNvSpPr txBox="1"/>
          <p:nvPr/>
        </p:nvSpPr>
        <p:spPr>
          <a:xfrm>
            <a:off x="5141422" y="1835098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CI/CD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88EA40-E6A0-92FF-249A-956AD4CCFBC8}"/>
              </a:ext>
            </a:extLst>
          </p:cNvPr>
          <p:cNvSpPr txBox="1"/>
          <p:nvPr/>
        </p:nvSpPr>
        <p:spPr>
          <a:xfrm>
            <a:off x="5643857" y="2357546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hosting</a:t>
            </a:r>
            <a:endParaRPr lang="fr-F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09E7CD-7E21-698A-74CE-50AA74345087}"/>
              </a:ext>
            </a:extLst>
          </p:cNvPr>
          <p:cNvSpPr txBox="1"/>
          <p:nvPr/>
        </p:nvSpPr>
        <p:spPr>
          <a:xfrm>
            <a:off x="7362612" y="3598478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lean</a:t>
            </a:r>
            <a:endParaRPr lang="fr-F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256962-D253-C026-C8E4-9A8E9706FF0E}"/>
              </a:ext>
            </a:extLst>
          </p:cNvPr>
          <p:cNvSpPr txBox="1"/>
          <p:nvPr/>
        </p:nvSpPr>
        <p:spPr>
          <a:xfrm>
            <a:off x="1540509" y="236877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DRY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A20B31-0A44-045A-DD43-C174AB20AD18}"/>
              </a:ext>
            </a:extLst>
          </p:cNvPr>
          <p:cNvSpPr txBox="1"/>
          <p:nvPr/>
        </p:nvSpPr>
        <p:spPr>
          <a:xfrm>
            <a:off x="2539816" y="1755752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KISS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BC7E65-F15C-DEC6-8A31-0402C00978E1}"/>
              </a:ext>
            </a:extLst>
          </p:cNvPr>
          <p:cNvSpPr txBox="1"/>
          <p:nvPr/>
        </p:nvSpPr>
        <p:spPr>
          <a:xfrm>
            <a:off x="5743739" y="5996722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OOP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CD2E1F-ACDF-12B7-3185-70767C918AC3}"/>
              </a:ext>
            </a:extLst>
          </p:cNvPr>
          <p:cNvSpPr txBox="1"/>
          <p:nvPr/>
        </p:nvSpPr>
        <p:spPr>
          <a:xfrm>
            <a:off x="6626621" y="4117166"/>
            <a:ext cx="649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TDD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639832-C8F0-5E32-F2C2-95DF207B5689}"/>
              </a:ext>
            </a:extLst>
          </p:cNvPr>
          <p:cNvSpPr txBox="1"/>
          <p:nvPr/>
        </p:nvSpPr>
        <p:spPr>
          <a:xfrm>
            <a:off x="6978747" y="5119490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SOLID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B46867-5553-3290-3853-D27E2A91DB46}"/>
              </a:ext>
            </a:extLst>
          </p:cNvPr>
          <p:cNvSpPr txBox="1"/>
          <p:nvPr/>
        </p:nvSpPr>
        <p:spPr>
          <a:xfrm>
            <a:off x="3356658" y="1428450"/>
            <a:ext cx="93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culture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BDC9A8-0957-5CBC-F3AF-991392D7EF4D}"/>
              </a:ext>
            </a:extLst>
          </p:cNvPr>
          <p:cNvSpPr txBox="1"/>
          <p:nvPr/>
        </p:nvSpPr>
        <p:spPr>
          <a:xfrm>
            <a:off x="735941" y="3007679"/>
            <a:ext cx="1145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Best</a:t>
            </a:r>
          </a:p>
          <a:p>
            <a:pPr algn="ctr"/>
            <a:r>
              <a:rPr lang="fr-FR" dirty="0"/>
              <a:t>practices</a:t>
            </a:r>
          </a:p>
        </p:txBody>
      </p:sp>
      <p:sp>
        <p:nvSpPr>
          <p:cNvPr id="3072" name="TextBox 3071">
            <a:extLst>
              <a:ext uri="{FF2B5EF4-FFF2-40B4-BE49-F238E27FC236}">
                <a16:creationId xmlns:a16="http://schemas.microsoft.com/office/drawing/2014/main" id="{A22FA244-FA7F-534F-E368-B809158B20F0}"/>
              </a:ext>
            </a:extLst>
          </p:cNvPr>
          <p:cNvSpPr txBox="1"/>
          <p:nvPr/>
        </p:nvSpPr>
        <p:spPr>
          <a:xfrm>
            <a:off x="539495" y="4283864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learning</a:t>
            </a:r>
            <a:endParaRPr lang="fr-FR" dirty="0"/>
          </a:p>
        </p:txBody>
      </p:sp>
      <p:sp>
        <p:nvSpPr>
          <p:cNvPr id="3073" name="TextBox 3072">
            <a:extLst>
              <a:ext uri="{FF2B5EF4-FFF2-40B4-BE49-F238E27FC236}">
                <a16:creationId xmlns:a16="http://schemas.microsoft.com/office/drawing/2014/main" id="{535B2B28-A6DE-755B-484F-23AE0F84D6DA}"/>
              </a:ext>
            </a:extLst>
          </p:cNvPr>
          <p:cNvSpPr txBox="1"/>
          <p:nvPr/>
        </p:nvSpPr>
        <p:spPr>
          <a:xfrm>
            <a:off x="1122638" y="5529881"/>
            <a:ext cx="1892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professionalism</a:t>
            </a:r>
            <a:endParaRPr lang="fr-FR" dirty="0"/>
          </a:p>
        </p:txBody>
      </p:sp>
      <p:sp>
        <p:nvSpPr>
          <p:cNvPr id="3075" name="TextBox 3074">
            <a:extLst>
              <a:ext uri="{FF2B5EF4-FFF2-40B4-BE49-F238E27FC236}">
                <a16:creationId xmlns:a16="http://schemas.microsoft.com/office/drawing/2014/main" id="{8E2B7C64-5CBA-29E9-CDD7-6310C9E3C6B4}"/>
              </a:ext>
            </a:extLst>
          </p:cNvPr>
          <p:cNvSpPr txBox="1"/>
          <p:nvPr/>
        </p:nvSpPr>
        <p:spPr>
          <a:xfrm>
            <a:off x="3182941" y="6015555"/>
            <a:ext cx="147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architecture</a:t>
            </a:r>
          </a:p>
        </p:txBody>
      </p:sp>
      <p:sp>
        <p:nvSpPr>
          <p:cNvPr id="3076" name="TextBox 3075">
            <a:extLst>
              <a:ext uri="{FF2B5EF4-FFF2-40B4-BE49-F238E27FC236}">
                <a16:creationId xmlns:a16="http://schemas.microsoft.com/office/drawing/2014/main" id="{C086526E-3C27-DF58-EA6C-3C96A4424154}"/>
              </a:ext>
            </a:extLst>
          </p:cNvPr>
          <p:cNvSpPr txBox="1"/>
          <p:nvPr/>
        </p:nvSpPr>
        <p:spPr>
          <a:xfrm>
            <a:off x="6737216" y="2422271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monitoring</a:t>
            </a:r>
          </a:p>
        </p:txBody>
      </p:sp>
      <p:sp>
        <p:nvSpPr>
          <p:cNvPr id="3077" name="TextBox 3076">
            <a:extLst>
              <a:ext uri="{FF2B5EF4-FFF2-40B4-BE49-F238E27FC236}">
                <a16:creationId xmlns:a16="http://schemas.microsoft.com/office/drawing/2014/main" id="{218513F7-00F4-2BC0-4264-A050AA5F0BFE}"/>
              </a:ext>
            </a:extLst>
          </p:cNvPr>
          <p:cNvSpPr txBox="1"/>
          <p:nvPr/>
        </p:nvSpPr>
        <p:spPr>
          <a:xfrm>
            <a:off x="8456671" y="3637533"/>
            <a:ext cx="864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User</a:t>
            </a:r>
          </a:p>
          <a:p>
            <a:pPr algn="ctr"/>
            <a:r>
              <a:rPr lang="fr-FR" dirty="0" err="1"/>
              <a:t>driven</a:t>
            </a:r>
            <a:endParaRPr lang="fr-FR" dirty="0"/>
          </a:p>
        </p:txBody>
      </p:sp>
      <p:sp>
        <p:nvSpPr>
          <p:cNvPr id="3078" name="TextBox 3077">
            <a:extLst>
              <a:ext uri="{FF2B5EF4-FFF2-40B4-BE49-F238E27FC236}">
                <a16:creationId xmlns:a16="http://schemas.microsoft.com/office/drawing/2014/main" id="{C92D0B6B-E3EB-507A-047C-DD299A77C9EC}"/>
              </a:ext>
            </a:extLst>
          </p:cNvPr>
          <p:cNvSpPr txBox="1"/>
          <p:nvPr/>
        </p:nvSpPr>
        <p:spPr>
          <a:xfrm>
            <a:off x="2216142" y="2906393"/>
            <a:ext cx="1597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collaboration</a:t>
            </a:r>
          </a:p>
        </p:txBody>
      </p:sp>
      <p:sp>
        <p:nvSpPr>
          <p:cNvPr id="3079" name="TextBox 3078">
            <a:extLst>
              <a:ext uri="{FF2B5EF4-FFF2-40B4-BE49-F238E27FC236}">
                <a16:creationId xmlns:a16="http://schemas.microsoft.com/office/drawing/2014/main" id="{B4C800AA-0AA1-09F2-AAB4-237541F92961}"/>
              </a:ext>
            </a:extLst>
          </p:cNvPr>
          <p:cNvSpPr txBox="1"/>
          <p:nvPr/>
        </p:nvSpPr>
        <p:spPr>
          <a:xfrm>
            <a:off x="854767" y="1716111"/>
            <a:ext cx="1258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Peer/mob</a:t>
            </a:r>
          </a:p>
        </p:txBody>
      </p:sp>
      <p:sp>
        <p:nvSpPr>
          <p:cNvPr id="3080" name="TextBox 3079">
            <a:extLst>
              <a:ext uri="{FF2B5EF4-FFF2-40B4-BE49-F238E27FC236}">
                <a16:creationId xmlns:a16="http://schemas.microsoft.com/office/drawing/2014/main" id="{4A0E4E30-111B-2DCB-4F6B-27E631B2A558}"/>
              </a:ext>
            </a:extLst>
          </p:cNvPr>
          <p:cNvSpPr txBox="1"/>
          <p:nvPr/>
        </p:nvSpPr>
        <p:spPr>
          <a:xfrm>
            <a:off x="7228880" y="5738556"/>
            <a:ext cx="1093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Design</a:t>
            </a:r>
            <a:br>
              <a:rPr lang="fr-FR" dirty="0"/>
            </a:br>
            <a:r>
              <a:rPr lang="fr-FR" dirty="0"/>
              <a:t>patterns</a:t>
            </a:r>
          </a:p>
        </p:txBody>
      </p:sp>
      <p:sp>
        <p:nvSpPr>
          <p:cNvPr id="3082" name="TextBox 3081">
            <a:extLst>
              <a:ext uri="{FF2B5EF4-FFF2-40B4-BE49-F238E27FC236}">
                <a16:creationId xmlns:a16="http://schemas.microsoft.com/office/drawing/2014/main" id="{0445EBFA-552E-D9FA-3264-F90FBDDF5D43}"/>
              </a:ext>
            </a:extLst>
          </p:cNvPr>
          <p:cNvSpPr txBox="1"/>
          <p:nvPr/>
        </p:nvSpPr>
        <p:spPr>
          <a:xfrm>
            <a:off x="4094045" y="1797782"/>
            <a:ext cx="684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agile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13864-F2DD-AF7F-E595-75FDEA8242C6}"/>
              </a:ext>
            </a:extLst>
          </p:cNvPr>
          <p:cNvSpPr txBox="1"/>
          <p:nvPr/>
        </p:nvSpPr>
        <p:spPr>
          <a:xfrm>
            <a:off x="5727024" y="5516975"/>
            <a:ext cx="1363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refactoring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65390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14A172-351B-BE80-B668-C051EA9FB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Pair </a:t>
            </a:r>
            <a:r>
              <a:rPr lang="fr-FR" dirty="0" err="1"/>
              <a:t>programming</a:t>
            </a:r>
            <a:endParaRPr lang="fr-FR" dirty="0"/>
          </a:p>
        </p:txBody>
      </p:sp>
      <p:sp>
        <p:nvSpPr>
          <p:cNvPr id="4" name="Carré corné 3">
            <a:extLst>
              <a:ext uri="{FF2B5EF4-FFF2-40B4-BE49-F238E27FC236}">
                <a16:creationId xmlns:a16="http://schemas.microsoft.com/office/drawing/2014/main" id="{14ADB848-45F8-49E0-4617-B0BE5FDBF3B4}"/>
              </a:ext>
            </a:extLst>
          </p:cNvPr>
          <p:cNvSpPr/>
          <p:nvPr/>
        </p:nvSpPr>
        <p:spPr>
          <a:xfrm>
            <a:off x="978695" y="1767241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Sometimes</a:t>
            </a:r>
            <a:r>
              <a:rPr lang="fr-FR" dirty="0"/>
              <a:t> </a:t>
            </a:r>
            <a:r>
              <a:rPr lang="fr-FR" dirty="0" err="1"/>
              <a:t>exhausting</a:t>
            </a:r>
            <a:endParaRPr lang="fr-FR" dirty="0"/>
          </a:p>
        </p:txBody>
      </p:sp>
      <p:sp>
        <p:nvSpPr>
          <p:cNvPr id="5" name="Carré corné 4">
            <a:extLst>
              <a:ext uri="{FF2B5EF4-FFF2-40B4-BE49-F238E27FC236}">
                <a16:creationId xmlns:a16="http://schemas.microsoft.com/office/drawing/2014/main" id="{79015D04-4606-952E-886D-6F340D504B87}"/>
              </a:ext>
            </a:extLst>
          </p:cNvPr>
          <p:cNvSpPr/>
          <p:nvPr/>
        </p:nvSpPr>
        <p:spPr>
          <a:xfrm>
            <a:off x="978695" y="3169774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Take</a:t>
            </a:r>
            <a:r>
              <a:rPr lang="fr-FR" dirty="0"/>
              <a:t> breaks</a:t>
            </a:r>
          </a:p>
        </p:txBody>
      </p:sp>
      <p:sp>
        <p:nvSpPr>
          <p:cNvPr id="6" name="Carré corné 5">
            <a:extLst>
              <a:ext uri="{FF2B5EF4-FFF2-40B4-BE49-F238E27FC236}">
                <a16:creationId xmlns:a16="http://schemas.microsoft.com/office/drawing/2014/main" id="{079E73A2-DCE4-5559-9D4F-6DB3341B7DF3}"/>
              </a:ext>
            </a:extLst>
          </p:cNvPr>
          <p:cNvSpPr/>
          <p:nvPr/>
        </p:nvSpPr>
        <p:spPr>
          <a:xfrm>
            <a:off x="3628493" y="3169774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Time </a:t>
            </a:r>
            <a:r>
              <a:rPr lang="fr-FR" dirty="0" err="1"/>
              <a:t>boxed</a:t>
            </a:r>
            <a:endParaRPr lang="fr-FR" dirty="0"/>
          </a:p>
        </p:txBody>
      </p:sp>
      <p:sp>
        <p:nvSpPr>
          <p:cNvPr id="7" name="Carré corné 6">
            <a:extLst>
              <a:ext uri="{FF2B5EF4-FFF2-40B4-BE49-F238E27FC236}">
                <a16:creationId xmlns:a16="http://schemas.microsoft.com/office/drawing/2014/main" id="{131A1A8F-B3F8-8360-2A1D-67684B45F174}"/>
              </a:ext>
            </a:extLst>
          </p:cNvPr>
          <p:cNvSpPr/>
          <p:nvPr/>
        </p:nvSpPr>
        <p:spPr>
          <a:xfrm>
            <a:off x="3628493" y="1767241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Say yes </a:t>
            </a:r>
            <a:r>
              <a:rPr lang="fr-FR" dirty="0" err="1"/>
              <a:t>when</a:t>
            </a:r>
            <a:r>
              <a:rPr lang="fr-FR" dirty="0"/>
              <a:t> </a:t>
            </a:r>
          </a:p>
          <a:p>
            <a:pPr algn="ctr"/>
            <a:r>
              <a:rPr lang="fr-FR" dirty="0" err="1"/>
              <a:t>agree</a:t>
            </a:r>
            <a:endParaRPr lang="fr-FR" dirty="0"/>
          </a:p>
        </p:txBody>
      </p:sp>
      <p:sp>
        <p:nvSpPr>
          <p:cNvPr id="8" name="Carré corné 7">
            <a:extLst>
              <a:ext uri="{FF2B5EF4-FFF2-40B4-BE49-F238E27FC236}">
                <a16:creationId xmlns:a16="http://schemas.microsoft.com/office/drawing/2014/main" id="{8670BF65-C426-56E8-367C-29EA5448035E}"/>
              </a:ext>
            </a:extLst>
          </p:cNvPr>
          <p:cNvSpPr/>
          <p:nvPr/>
        </p:nvSpPr>
        <p:spPr>
          <a:xfrm>
            <a:off x="6278291" y="1767241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Say no </a:t>
            </a:r>
            <a:r>
              <a:rPr lang="fr-FR" dirty="0" err="1"/>
              <a:t>when</a:t>
            </a:r>
            <a:r>
              <a:rPr lang="fr-FR" dirty="0"/>
              <a:t> </a:t>
            </a:r>
          </a:p>
          <a:p>
            <a:pPr algn="ctr"/>
            <a:r>
              <a:rPr lang="fr-FR" dirty="0" err="1"/>
              <a:t>disagree</a:t>
            </a:r>
            <a:endParaRPr lang="fr-FR" dirty="0"/>
          </a:p>
        </p:txBody>
      </p:sp>
      <p:sp>
        <p:nvSpPr>
          <p:cNvPr id="9" name="Carré corné 8">
            <a:extLst>
              <a:ext uri="{FF2B5EF4-FFF2-40B4-BE49-F238E27FC236}">
                <a16:creationId xmlns:a16="http://schemas.microsoft.com/office/drawing/2014/main" id="{C45E9CB5-92E6-56A6-F8E9-0CA0291D4672}"/>
              </a:ext>
            </a:extLst>
          </p:cNvPr>
          <p:cNvSpPr/>
          <p:nvPr/>
        </p:nvSpPr>
        <p:spPr>
          <a:xfrm>
            <a:off x="6278291" y="3169774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Leap</a:t>
            </a:r>
            <a:r>
              <a:rPr lang="fr-FR" dirty="0"/>
              <a:t> of </a:t>
            </a:r>
            <a:r>
              <a:rPr lang="fr-FR" dirty="0" err="1"/>
              <a:t>faith</a:t>
            </a:r>
            <a:r>
              <a:rPr lang="fr-FR" dirty="0"/>
              <a:t> </a:t>
            </a:r>
            <a:r>
              <a:rPr lang="fr-FR" dirty="0" err="1"/>
              <a:t>sometimes</a:t>
            </a:r>
            <a:endParaRPr lang="fr-FR" dirty="0"/>
          </a:p>
        </p:txBody>
      </p:sp>
      <p:sp>
        <p:nvSpPr>
          <p:cNvPr id="10" name="Carré corné 9">
            <a:extLst>
              <a:ext uri="{FF2B5EF4-FFF2-40B4-BE49-F238E27FC236}">
                <a16:creationId xmlns:a16="http://schemas.microsoft.com/office/drawing/2014/main" id="{2BA59956-7FF4-5546-2D69-90992C05D73B}"/>
              </a:ext>
            </a:extLst>
          </p:cNvPr>
          <p:cNvSpPr/>
          <p:nvPr/>
        </p:nvSpPr>
        <p:spPr>
          <a:xfrm>
            <a:off x="978695" y="4572307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Share </a:t>
            </a:r>
            <a:r>
              <a:rPr lang="fr-FR" dirty="0" err="1"/>
              <a:t>common</a:t>
            </a:r>
            <a:r>
              <a:rPr lang="fr-FR" dirty="0"/>
              <a:t> objective</a:t>
            </a:r>
          </a:p>
        </p:txBody>
      </p:sp>
      <p:sp>
        <p:nvSpPr>
          <p:cNvPr id="11" name="Carré corné 10">
            <a:extLst>
              <a:ext uri="{FF2B5EF4-FFF2-40B4-BE49-F238E27FC236}">
                <a16:creationId xmlns:a16="http://schemas.microsoft.com/office/drawing/2014/main" id="{33D4CC45-1581-F6A8-7CB3-6259123B3A98}"/>
              </a:ext>
            </a:extLst>
          </p:cNvPr>
          <p:cNvSpPr/>
          <p:nvPr/>
        </p:nvSpPr>
        <p:spPr>
          <a:xfrm>
            <a:off x="3628493" y="4572307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Retrospect</a:t>
            </a:r>
            <a:r>
              <a:rPr lang="fr-FR" dirty="0"/>
              <a:t> </a:t>
            </a:r>
          </a:p>
          <a:p>
            <a:pPr algn="ctr"/>
            <a:r>
              <a:rPr lang="fr-FR" dirty="0"/>
              <a:t>session</a:t>
            </a:r>
          </a:p>
        </p:txBody>
      </p:sp>
      <p:sp>
        <p:nvSpPr>
          <p:cNvPr id="12" name="Carré corné 11">
            <a:extLst>
              <a:ext uri="{FF2B5EF4-FFF2-40B4-BE49-F238E27FC236}">
                <a16:creationId xmlns:a16="http://schemas.microsoft.com/office/drawing/2014/main" id="{E0FACAC9-76EE-71AF-35F2-5BD11AA88744}"/>
              </a:ext>
            </a:extLst>
          </p:cNvPr>
          <p:cNvSpPr/>
          <p:nvPr/>
        </p:nvSpPr>
        <p:spPr>
          <a:xfrm>
            <a:off x="6278291" y="4572307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Open</a:t>
            </a:r>
          </a:p>
          <a:p>
            <a:pPr algn="ctr"/>
            <a:r>
              <a:rPr lang="fr-FR" dirty="0"/>
              <a:t>communication</a:t>
            </a:r>
          </a:p>
        </p:txBody>
      </p:sp>
      <p:sp>
        <p:nvSpPr>
          <p:cNvPr id="13" name="Carré corné 12">
            <a:extLst>
              <a:ext uri="{FF2B5EF4-FFF2-40B4-BE49-F238E27FC236}">
                <a16:creationId xmlns:a16="http://schemas.microsoft.com/office/drawing/2014/main" id="{C47C111E-C206-393F-05A3-4529E0B03488}"/>
              </a:ext>
            </a:extLst>
          </p:cNvPr>
          <p:cNvSpPr/>
          <p:nvPr/>
        </p:nvSpPr>
        <p:spPr>
          <a:xfrm>
            <a:off x="8928089" y="1767241"/>
            <a:ext cx="2285216" cy="1181722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Silence</a:t>
            </a:r>
          </a:p>
          <a:p>
            <a:pPr algn="ctr"/>
            <a:r>
              <a:rPr lang="fr-FR" dirty="0" err="1"/>
              <a:t>stinks</a:t>
            </a:r>
            <a:endParaRPr lang="fr-FR" dirty="0"/>
          </a:p>
        </p:txBody>
      </p:sp>
      <p:sp>
        <p:nvSpPr>
          <p:cNvPr id="14" name="Carré corné 13">
            <a:extLst>
              <a:ext uri="{FF2B5EF4-FFF2-40B4-BE49-F238E27FC236}">
                <a16:creationId xmlns:a16="http://schemas.microsoft.com/office/drawing/2014/main" id="{5E4AF6FE-6094-987E-92DF-1664BE2AA051}"/>
              </a:ext>
            </a:extLst>
          </p:cNvPr>
          <p:cNvSpPr/>
          <p:nvPr/>
        </p:nvSpPr>
        <p:spPr>
          <a:xfrm>
            <a:off x="8928089" y="3169774"/>
            <a:ext cx="2285216" cy="1181722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Don’t change </a:t>
            </a:r>
            <a:r>
              <a:rPr lang="fr-FR" dirty="0" err="1"/>
              <a:t>roles</a:t>
            </a:r>
            <a:endParaRPr lang="fr-FR" dirty="0"/>
          </a:p>
        </p:txBody>
      </p:sp>
      <p:sp>
        <p:nvSpPr>
          <p:cNvPr id="15" name="Carré corné 14">
            <a:extLst>
              <a:ext uri="{FF2B5EF4-FFF2-40B4-BE49-F238E27FC236}">
                <a16:creationId xmlns:a16="http://schemas.microsoft.com/office/drawing/2014/main" id="{F85FA064-45F2-778B-DF70-519F31FC0794}"/>
              </a:ext>
            </a:extLst>
          </p:cNvPr>
          <p:cNvSpPr/>
          <p:nvPr/>
        </p:nvSpPr>
        <p:spPr>
          <a:xfrm>
            <a:off x="8928089" y="4572307"/>
            <a:ext cx="2285216" cy="1181722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Everyone</a:t>
            </a:r>
            <a:r>
              <a:rPr lang="fr-FR" dirty="0"/>
              <a:t> has </a:t>
            </a:r>
            <a:r>
              <a:rPr lang="fr-FR" dirty="0" err="1"/>
              <a:t>own</a:t>
            </a:r>
            <a:r>
              <a:rPr lang="fr-FR" dirty="0"/>
              <a:t> computer</a:t>
            </a:r>
          </a:p>
        </p:txBody>
      </p:sp>
    </p:spTree>
    <p:extLst>
      <p:ext uri="{BB962C8B-B14F-4D97-AF65-F5344CB8AC3E}">
        <p14:creationId xmlns:p14="http://schemas.microsoft.com/office/powerpoint/2010/main" val="2293329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7C7CA9-3A5B-2CB8-91E0-60A71333B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Mob </a:t>
            </a:r>
            <a:r>
              <a:rPr lang="fr-FR" dirty="0" err="1"/>
              <a:t>programming</a:t>
            </a:r>
            <a:endParaRPr lang="fr-FR" dirty="0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530D19FC-B4DC-2A6A-63FE-3BC03656C85E}"/>
              </a:ext>
            </a:extLst>
          </p:cNvPr>
          <p:cNvGrpSpPr/>
          <p:nvPr/>
        </p:nvGrpSpPr>
        <p:grpSpPr>
          <a:xfrm>
            <a:off x="3050634" y="2662436"/>
            <a:ext cx="1617209" cy="2250384"/>
            <a:chOff x="1021112" y="2753810"/>
            <a:chExt cx="1617209" cy="2250384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F3907039-F0B9-D414-993B-D942C57370E4}"/>
                </a:ext>
              </a:extLst>
            </p:cNvPr>
            <p:cNvGrpSpPr/>
            <p:nvPr/>
          </p:nvGrpSpPr>
          <p:grpSpPr>
            <a:xfrm>
              <a:off x="1021112" y="2753810"/>
              <a:ext cx="1617209" cy="1053958"/>
              <a:chOff x="675425" y="2162795"/>
              <a:chExt cx="1617209" cy="1053958"/>
            </a:xfrm>
          </p:grpSpPr>
          <p:pic>
            <p:nvPicPr>
              <p:cNvPr id="7" name="Graphique 6" descr="Utilisateur avec un remplissage uni">
                <a:extLst>
                  <a:ext uri="{FF2B5EF4-FFF2-40B4-BE49-F238E27FC236}">
                    <a16:creationId xmlns:a16="http://schemas.microsoft.com/office/drawing/2014/main" id="{0B38C246-BA67-0510-2183-8676B0C6D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5425" y="2464822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9" name="Graphique 8" descr="Ordinateur portable avec un remplissage uni">
                <a:extLst>
                  <a:ext uri="{FF2B5EF4-FFF2-40B4-BE49-F238E27FC236}">
                    <a16:creationId xmlns:a16="http://schemas.microsoft.com/office/drawing/2014/main" id="{36D3483B-A5F8-1AD4-145E-356E25A521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75425" y="2162795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2" name="Graphique 11" descr="Utilisateur avec un remplissage uni">
                <a:extLst>
                  <a:ext uri="{FF2B5EF4-FFF2-40B4-BE49-F238E27FC236}">
                    <a16:creationId xmlns:a16="http://schemas.microsoft.com/office/drawing/2014/main" id="{FE02B3F4-6165-37B0-A579-5897A8B07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0703" y="2464822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3" name="Graphique 12" descr="Ordinateur portable avec un remplissage uni">
                <a:extLst>
                  <a:ext uri="{FF2B5EF4-FFF2-40B4-BE49-F238E27FC236}">
                    <a16:creationId xmlns:a16="http://schemas.microsoft.com/office/drawing/2014/main" id="{C0E5CC03-413A-43EF-F75E-199344C233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40703" y="2162795"/>
                <a:ext cx="751931" cy="751931"/>
              </a:xfrm>
              <a:prstGeom prst="rect">
                <a:avLst/>
              </a:prstGeom>
            </p:spPr>
          </p:pic>
        </p:grp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3E996BCA-31C6-47DE-A5DB-E1467CAF09C5}"/>
                </a:ext>
              </a:extLst>
            </p:cNvPr>
            <p:cNvGrpSpPr/>
            <p:nvPr/>
          </p:nvGrpSpPr>
          <p:grpSpPr>
            <a:xfrm>
              <a:off x="1021112" y="3950236"/>
              <a:ext cx="1617209" cy="1053958"/>
              <a:chOff x="2405981" y="2162795"/>
              <a:chExt cx="1617209" cy="1053958"/>
            </a:xfrm>
          </p:grpSpPr>
          <p:pic>
            <p:nvPicPr>
              <p:cNvPr id="15" name="Graphique 14" descr="Utilisateur avec un remplissage uni">
                <a:extLst>
                  <a:ext uri="{FF2B5EF4-FFF2-40B4-BE49-F238E27FC236}">
                    <a16:creationId xmlns:a16="http://schemas.microsoft.com/office/drawing/2014/main" id="{A850981B-4B48-D3B1-D535-CBF97625D5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05981" y="2464822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6" name="Graphique 15" descr="Ordinateur portable avec un remplissage uni">
                <a:extLst>
                  <a:ext uri="{FF2B5EF4-FFF2-40B4-BE49-F238E27FC236}">
                    <a16:creationId xmlns:a16="http://schemas.microsoft.com/office/drawing/2014/main" id="{00CB6E2D-09D9-C4E1-B4D2-907A1B156B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405981" y="2162795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8" name="Graphique 17" descr="Utilisateur avec un remplissage uni">
                <a:extLst>
                  <a:ext uri="{FF2B5EF4-FFF2-40B4-BE49-F238E27FC236}">
                    <a16:creationId xmlns:a16="http://schemas.microsoft.com/office/drawing/2014/main" id="{CE0041B0-997A-0EC6-748A-75387308F4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71259" y="2464822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9" name="Graphique 18" descr="Ordinateur portable avec un remplissage uni">
                <a:extLst>
                  <a:ext uri="{FF2B5EF4-FFF2-40B4-BE49-F238E27FC236}">
                    <a16:creationId xmlns:a16="http://schemas.microsoft.com/office/drawing/2014/main" id="{7428F74B-C996-AC7B-34AB-1A0E439A09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271259" y="2162795"/>
                <a:ext cx="751931" cy="751931"/>
              </a:xfrm>
              <a:prstGeom prst="rect">
                <a:avLst/>
              </a:prstGeom>
            </p:spPr>
          </p:pic>
        </p:grp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2BA05CB5-9ACC-D6AE-17E7-FE02B33537A9}"/>
              </a:ext>
            </a:extLst>
          </p:cNvPr>
          <p:cNvGrpSpPr/>
          <p:nvPr/>
        </p:nvGrpSpPr>
        <p:grpSpPr>
          <a:xfrm>
            <a:off x="6002156" y="2813449"/>
            <a:ext cx="1617209" cy="1948357"/>
            <a:chOff x="6002156" y="2964463"/>
            <a:chExt cx="1617209" cy="1948357"/>
          </a:xfrm>
        </p:grpSpPr>
        <p:pic>
          <p:nvPicPr>
            <p:cNvPr id="23" name="Graphique 22" descr="Utilisateur avec un remplissage uni">
              <a:extLst>
                <a:ext uri="{FF2B5EF4-FFF2-40B4-BE49-F238E27FC236}">
                  <a16:creationId xmlns:a16="http://schemas.microsoft.com/office/drawing/2014/main" id="{6CEC3B4B-DAE2-B9D7-3D61-D67DC7F95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02156" y="2964463"/>
              <a:ext cx="751931" cy="751931"/>
            </a:xfrm>
            <a:prstGeom prst="rect">
              <a:avLst/>
            </a:prstGeom>
          </p:spPr>
        </p:pic>
        <p:pic>
          <p:nvPicPr>
            <p:cNvPr id="25" name="Graphique 24" descr="Utilisateur avec un remplissage uni">
              <a:extLst>
                <a:ext uri="{FF2B5EF4-FFF2-40B4-BE49-F238E27FC236}">
                  <a16:creationId xmlns:a16="http://schemas.microsoft.com/office/drawing/2014/main" id="{4C99A24A-9BFE-859D-52B6-6B713BFA8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67434" y="2964463"/>
              <a:ext cx="751931" cy="751931"/>
            </a:xfrm>
            <a:prstGeom prst="rect">
              <a:avLst/>
            </a:prstGeom>
          </p:spPr>
        </p:pic>
        <p:pic>
          <p:nvPicPr>
            <p:cNvPr id="28" name="Graphique 27" descr="Utilisateur avec un remplissage uni">
              <a:extLst>
                <a:ext uri="{FF2B5EF4-FFF2-40B4-BE49-F238E27FC236}">
                  <a16:creationId xmlns:a16="http://schemas.microsoft.com/office/drawing/2014/main" id="{B837ADBB-4AC7-CD73-0CA0-16EED986C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02156" y="4160889"/>
              <a:ext cx="751931" cy="751931"/>
            </a:xfrm>
            <a:prstGeom prst="rect">
              <a:avLst/>
            </a:prstGeom>
          </p:spPr>
        </p:pic>
        <p:pic>
          <p:nvPicPr>
            <p:cNvPr id="29" name="Graphique 28" descr="Ordinateur portable avec un remplissage uni">
              <a:extLst>
                <a:ext uri="{FF2B5EF4-FFF2-40B4-BE49-F238E27FC236}">
                  <a16:creationId xmlns:a16="http://schemas.microsoft.com/office/drawing/2014/main" id="{94989431-2198-026E-2F44-37B57DBB7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31243" y="3592107"/>
              <a:ext cx="751931" cy="751931"/>
            </a:xfrm>
            <a:prstGeom prst="rect">
              <a:avLst/>
            </a:prstGeom>
          </p:spPr>
        </p:pic>
        <p:pic>
          <p:nvPicPr>
            <p:cNvPr id="30" name="Graphique 29" descr="Utilisateur avec un remplissage uni">
              <a:extLst>
                <a:ext uri="{FF2B5EF4-FFF2-40B4-BE49-F238E27FC236}">
                  <a16:creationId xmlns:a16="http://schemas.microsoft.com/office/drawing/2014/main" id="{DC9BDAFF-1AFD-A6C2-7A99-325F44D5C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67434" y="4160889"/>
              <a:ext cx="751931" cy="751931"/>
            </a:xfrm>
            <a:prstGeom prst="rect">
              <a:avLst/>
            </a:prstGeom>
          </p:spPr>
        </p:pic>
      </p:grpSp>
      <p:sp>
        <p:nvSpPr>
          <p:cNvPr id="34" name="Flèche vers la droite 33">
            <a:extLst>
              <a:ext uri="{FF2B5EF4-FFF2-40B4-BE49-F238E27FC236}">
                <a16:creationId xmlns:a16="http://schemas.microsoft.com/office/drawing/2014/main" id="{1B3941D4-2B22-02B7-5075-55DD7395FE63}"/>
              </a:ext>
            </a:extLst>
          </p:cNvPr>
          <p:cNvSpPr/>
          <p:nvPr/>
        </p:nvSpPr>
        <p:spPr>
          <a:xfrm>
            <a:off x="5005980" y="3475630"/>
            <a:ext cx="658039" cy="6239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63380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5BE2BA-5E0F-1773-8A84-D95C4C467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code </a:t>
            </a:r>
            <a:r>
              <a:rPr lang="fr-FR" dirty="0" err="1"/>
              <a:t>review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26D520-14BD-030D-3F49-4578412C1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It’s</a:t>
            </a:r>
            <a:r>
              <a:rPr lang="fr-FR" dirty="0"/>
              <a:t> all about the code</a:t>
            </a:r>
          </a:p>
          <a:p>
            <a:pPr lvl="1"/>
            <a:r>
              <a:rPr lang="fr-FR" dirty="0" err="1"/>
              <a:t>it’s</a:t>
            </a:r>
            <a:r>
              <a:rPr lang="fr-FR" dirty="0"/>
              <a:t> not </a:t>
            </a:r>
            <a:r>
              <a:rPr lang="fr-FR" dirty="0" err="1"/>
              <a:t>personal</a:t>
            </a:r>
            <a:r>
              <a:rPr lang="fr-FR" dirty="0"/>
              <a:t>…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not </a:t>
            </a:r>
            <a:r>
              <a:rPr lang="fr-FR" dirty="0" err="1"/>
              <a:t>be</a:t>
            </a:r>
            <a:endParaRPr lang="fr-FR" dirty="0"/>
          </a:p>
          <a:p>
            <a:r>
              <a:rPr lang="fr-FR" dirty="0" err="1"/>
              <a:t>It’s</a:t>
            </a:r>
            <a:r>
              <a:rPr lang="fr-FR" dirty="0"/>
              <a:t> a </a:t>
            </a:r>
            <a:r>
              <a:rPr lang="fr-FR" dirty="0" err="1"/>
              <a:t>great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tool</a:t>
            </a:r>
            <a:endParaRPr lang="fr-FR" dirty="0"/>
          </a:p>
          <a:p>
            <a:r>
              <a:rPr lang="fr-FR" dirty="0" err="1"/>
              <a:t>It’s</a:t>
            </a:r>
            <a:r>
              <a:rPr lang="fr-FR" dirty="0"/>
              <a:t> an </a:t>
            </a:r>
            <a:r>
              <a:rPr lang="fr-FR" dirty="0" err="1"/>
              <a:t>opportunity</a:t>
            </a:r>
            <a:r>
              <a:rPr lang="fr-FR" dirty="0"/>
              <a:t> to </a:t>
            </a:r>
            <a:r>
              <a:rPr lang="fr-FR" dirty="0" err="1"/>
              <a:t>reinforce</a:t>
            </a:r>
            <a:r>
              <a:rPr lang="fr-FR" dirty="0"/>
              <a:t> </a:t>
            </a:r>
            <a:r>
              <a:rPr lang="fr-FR" dirty="0" err="1"/>
              <a:t>alignment</a:t>
            </a:r>
            <a:r>
              <a:rPr lang="fr-FR" dirty="0"/>
              <a:t> on practices</a:t>
            </a:r>
          </a:p>
          <a:p>
            <a:r>
              <a:rPr lang="fr-FR" dirty="0" err="1"/>
              <a:t>It’s</a:t>
            </a:r>
            <a:r>
              <a:rPr lang="fr-FR" dirty="0"/>
              <a:t> a bug exposer</a:t>
            </a:r>
          </a:p>
          <a:p>
            <a:r>
              <a:rPr lang="fr-FR" dirty="0" err="1"/>
              <a:t>It’s</a:t>
            </a:r>
            <a:r>
              <a:rPr lang="fr-FR" dirty="0"/>
              <a:t> a </a:t>
            </a:r>
            <a:r>
              <a:rPr lang="fr-FR" dirty="0" err="1"/>
              <a:t>refactoring</a:t>
            </a:r>
            <a:r>
              <a:rPr lang="fr-FR" dirty="0"/>
              <a:t> </a:t>
            </a:r>
            <a:r>
              <a:rPr lang="fr-FR" dirty="0" err="1"/>
              <a:t>enhancer</a:t>
            </a:r>
            <a:endParaRPr lang="fr-FR" dirty="0"/>
          </a:p>
          <a:p>
            <a:r>
              <a:rPr lang="fr-FR" dirty="0" err="1"/>
              <a:t>It’s</a:t>
            </a:r>
            <a:r>
              <a:rPr lang="fr-FR" dirty="0"/>
              <a:t> a collaborative </a:t>
            </a:r>
            <a:r>
              <a:rPr lang="fr-FR" dirty="0" err="1"/>
              <a:t>tool</a:t>
            </a:r>
            <a:endParaRPr lang="fr-FR" dirty="0"/>
          </a:p>
          <a:p>
            <a:r>
              <a:rPr lang="fr-FR" dirty="0" err="1"/>
              <a:t>It’s</a:t>
            </a:r>
            <a:r>
              <a:rPr lang="fr-FR" dirty="0"/>
              <a:t> a </a:t>
            </a:r>
            <a:r>
              <a:rPr lang="fr-FR" dirty="0" err="1"/>
              <a:t>traceability</a:t>
            </a:r>
            <a:r>
              <a:rPr lang="fr-FR" dirty="0"/>
              <a:t> utility</a:t>
            </a:r>
          </a:p>
          <a:p>
            <a:endParaRPr lang="fr-FR" dirty="0"/>
          </a:p>
        </p:txBody>
      </p:sp>
      <p:sp>
        <p:nvSpPr>
          <p:cNvPr id="4" name="Carré corné 3">
            <a:extLst>
              <a:ext uri="{FF2B5EF4-FFF2-40B4-BE49-F238E27FC236}">
                <a16:creationId xmlns:a16="http://schemas.microsoft.com/office/drawing/2014/main" id="{85699BEC-D58A-D5AA-FAB8-91F7B40A28B7}"/>
              </a:ext>
            </a:extLst>
          </p:cNvPr>
          <p:cNvSpPr/>
          <p:nvPr/>
        </p:nvSpPr>
        <p:spPr>
          <a:xfrm>
            <a:off x="9040152" y="1997058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Keep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short and concise</a:t>
            </a:r>
          </a:p>
        </p:txBody>
      </p:sp>
      <p:sp>
        <p:nvSpPr>
          <p:cNvPr id="5" name="Carré corné 4">
            <a:extLst>
              <a:ext uri="{FF2B5EF4-FFF2-40B4-BE49-F238E27FC236}">
                <a16:creationId xmlns:a16="http://schemas.microsoft.com/office/drawing/2014/main" id="{77C7F910-E253-D2E9-FCDD-020FFC1C757B}"/>
              </a:ext>
            </a:extLst>
          </p:cNvPr>
          <p:cNvSpPr/>
          <p:nvPr/>
        </p:nvSpPr>
        <p:spPr>
          <a:xfrm>
            <a:off x="9040152" y="3580119"/>
            <a:ext cx="2285216" cy="1430419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kind</a:t>
            </a:r>
            <a:r>
              <a:rPr lang="fr-FR" dirty="0"/>
              <a:t> of </a:t>
            </a:r>
            <a:r>
              <a:rPr lang="fr-FR" dirty="0" err="1"/>
              <a:t>conventional</a:t>
            </a:r>
            <a:r>
              <a:rPr lang="fr-FR" dirty="0"/>
              <a:t> commit practices</a:t>
            </a:r>
          </a:p>
        </p:txBody>
      </p:sp>
    </p:spTree>
    <p:extLst>
      <p:ext uri="{BB962C8B-B14F-4D97-AF65-F5344CB8AC3E}">
        <p14:creationId xmlns:p14="http://schemas.microsoft.com/office/powerpoint/2010/main" val="36815085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A70C88-014C-E960-4AFD-73EDC8B5B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Conventional</a:t>
            </a:r>
            <a:r>
              <a:rPr lang="fr-FR" dirty="0"/>
              <a:t> commit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E49C1D-E08B-2DB7-6745-DC68A4CF5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dirty="0"/>
              <a:t>Code documentation </a:t>
            </a:r>
            <a:r>
              <a:rPr lang="fr-FR" dirty="0" err="1"/>
              <a:t>is</a:t>
            </a:r>
            <a:r>
              <a:rPr lang="fr-FR" dirty="0"/>
              <a:t> important… </a:t>
            </a:r>
            <a:br>
              <a:rPr lang="fr-FR" dirty="0"/>
            </a:br>
            <a:r>
              <a:rPr lang="fr-FR" dirty="0"/>
              <a:t>…but </a:t>
            </a:r>
            <a:r>
              <a:rPr lang="fr-FR" dirty="0" err="1"/>
              <a:t>often</a:t>
            </a:r>
            <a:r>
              <a:rPr lang="fr-FR" dirty="0"/>
              <a:t> </a:t>
            </a:r>
            <a:r>
              <a:rPr lang="fr-FR" dirty="0" err="1"/>
              <a:t>overlooked</a:t>
            </a:r>
            <a:endParaRPr lang="fr-FR" dirty="0"/>
          </a:p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EE468C0-96B1-5FAB-372B-642C2B94B671}"/>
              </a:ext>
            </a:extLst>
          </p:cNvPr>
          <p:cNvSpPr txBox="1"/>
          <p:nvPr/>
        </p:nvSpPr>
        <p:spPr>
          <a:xfrm>
            <a:off x="7167854" y="3837028"/>
            <a:ext cx="488614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u="none" strike="noStrike" dirty="0">
                <a:effectLst/>
                <a:hlinkClick r:id="rId2"/>
              </a:rPr>
              <a:t>type&gt;</a:t>
            </a:r>
            <a:r>
              <a:rPr lang="fr-FR" dirty="0"/>
              <a:t>(</a:t>
            </a:r>
            <a:r>
              <a:rPr lang="fr-FR" b="1" u="none" strike="noStrike" dirty="0">
                <a:effectLst/>
                <a:hlinkClick r:id="rId3"/>
              </a:rPr>
              <a:t>&lt;optional scope&gt;</a:t>
            </a:r>
            <a:r>
              <a:rPr lang="fr-FR" dirty="0"/>
              <a:t>): </a:t>
            </a:r>
            <a:r>
              <a:rPr lang="fr-FR" b="1" u="none" strike="noStrike" dirty="0">
                <a:effectLst/>
                <a:hlinkClick r:id="rId4"/>
              </a:rPr>
              <a:t>&lt;subject&gt;</a:t>
            </a:r>
            <a:r>
              <a:rPr lang="fr-FR" dirty="0"/>
              <a:t> </a:t>
            </a:r>
            <a:br>
              <a:rPr lang="fr-FR" dirty="0"/>
            </a:br>
            <a:r>
              <a:rPr lang="fr-FR" baseline="-25000" dirty="0" err="1">
                <a:effectLst/>
              </a:rPr>
              <a:t>empty</a:t>
            </a:r>
            <a:r>
              <a:rPr lang="fr-FR" baseline="-25000" dirty="0">
                <a:effectLst/>
              </a:rPr>
              <a:t> </a:t>
            </a:r>
            <a:r>
              <a:rPr lang="fr-FR" baseline="-25000" dirty="0" err="1">
                <a:effectLst/>
              </a:rPr>
              <a:t>separator</a:t>
            </a:r>
            <a:r>
              <a:rPr lang="fr-FR" baseline="-25000" dirty="0">
                <a:effectLst/>
              </a:rPr>
              <a:t> line</a:t>
            </a:r>
            <a:br>
              <a:rPr lang="fr-FR" baseline="-25000" dirty="0">
                <a:effectLst/>
              </a:rPr>
            </a:br>
            <a:r>
              <a:rPr lang="fr-FR" dirty="0"/>
              <a:t> </a:t>
            </a:r>
            <a:r>
              <a:rPr lang="fr-FR" b="1" u="none" strike="noStrike" dirty="0">
                <a:effectLst/>
                <a:hlinkClick r:id="rId5"/>
              </a:rPr>
              <a:t>&lt;optional body&gt;</a:t>
            </a:r>
            <a:r>
              <a:rPr lang="fr-FR" dirty="0"/>
              <a:t> </a:t>
            </a:r>
            <a:br>
              <a:rPr lang="fr-FR" dirty="0"/>
            </a:br>
            <a:r>
              <a:rPr lang="fr-FR" baseline="-25000" dirty="0" err="1">
                <a:effectLst/>
              </a:rPr>
              <a:t>empty</a:t>
            </a:r>
            <a:r>
              <a:rPr lang="fr-FR" baseline="-25000" dirty="0">
                <a:effectLst/>
              </a:rPr>
              <a:t> </a:t>
            </a:r>
            <a:r>
              <a:rPr lang="fr-FR" baseline="-25000" dirty="0" err="1">
                <a:effectLst/>
              </a:rPr>
              <a:t>separator</a:t>
            </a:r>
            <a:r>
              <a:rPr lang="fr-FR" baseline="-25000" dirty="0">
                <a:effectLst/>
              </a:rPr>
              <a:t> line</a:t>
            </a:r>
            <a:br>
              <a:rPr lang="fr-FR" baseline="-25000" dirty="0">
                <a:effectLst/>
              </a:rPr>
            </a:br>
            <a:r>
              <a:rPr lang="fr-FR" dirty="0"/>
              <a:t> </a:t>
            </a:r>
            <a:r>
              <a:rPr lang="fr-FR" b="1" u="none" strike="noStrike" dirty="0">
                <a:effectLst/>
                <a:hlinkClick r:id="rId6"/>
              </a:rPr>
              <a:t>&lt;optional footer&gt;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F88E072-AFBB-0220-27FA-216E0A19D83C}"/>
              </a:ext>
            </a:extLst>
          </p:cNvPr>
          <p:cNvSpPr txBox="1"/>
          <p:nvPr/>
        </p:nvSpPr>
        <p:spPr>
          <a:xfrm>
            <a:off x="539495" y="2913699"/>
            <a:ext cx="313676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Message types</a:t>
            </a:r>
          </a:p>
          <a:p>
            <a:pPr lvl="1"/>
            <a:r>
              <a:rPr lang="fr-FR" dirty="0"/>
              <a:t>Feat</a:t>
            </a:r>
          </a:p>
          <a:p>
            <a:pPr lvl="1"/>
            <a:r>
              <a:rPr lang="fr-FR" dirty="0"/>
              <a:t>Fix</a:t>
            </a:r>
          </a:p>
          <a:p>
            <a:pPr lvl="1"/>
            <a:r>
              <a:rPr lang="fr-FR" dirty="0" err="1"/>
              <a:t>Refactor</a:t>
            </a:r>
            <a:r>
              <a:rPr lang="fr-FR" dirty="0"/>
              <a:t> / perf</a:t>
            </a:r>
          </a:p>
          <a:p>
            <a:pPr lvl="1"/>
            <a:r>
              <a:rPr lang="fr-FR" dirty="0"/>
              <a:t>Style</a:t>
            </a:r>
          </a:p>
          <a:p>
            <a:pPr lvl="1"/>
            <a:r>
              <a:rPr lang="fr-FR" dirty="0"/>
              <a:t>Test</a:t>
            </a:r>
          </a:p>
          <a:p>
            <a:pPr lvl="1"/>
            <a:r>
              <a:rPr lang="fr-FR" dirty="0"/>
              <a:t>Docs</a:t>
            </a:r>
          </a:p>
          <a:p>
            <a:pPr lvl="1"/>
            <a:r>
              <a:rPr lang="fr-FR" dirty="0" err="1"/>
              <a:t>Build</a:t>
            </a:r>
            <a:endParaRPr lang="fr-FR" dirty="0"/>
          </a:p>
          <a:p>
            <a:pPr lvl="1"/>
            <a:r>
              <a:rPr lang="fr-FR" dirty="0"/>
              <a:t>Ops</a:t>
            </a:r>
          </a:p>
          <a:p>
            <a:pPr lvl="1"/>
            <a:r>
              <a:rPr lang="fr-FR" dirty="0" err="1"/>
              <a:t>Chore</a:t>
            </a:r>
            <a:endParaRPr lang="fr-FR" dirty="0"/>
          </a:p>
          <a:p>
            <a:pPr lvl="1"/>
            <a:r>
              <a:rPr lang="fr-FR" dirty="0"/>
              <a:t>Etc.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2E16385-8EC3-B99C-FB4D-98F32E902641}"/>
              </a:ext>
            </a:extLst>
          </p:cNvPr>
          <p:cNvSpPr txBox="1"/>
          <p:nvPr/>
        </p:nvSpPr>
        <p:spPr>
          <a:xfrm>
            <a:off x="3676261" y="2913699"/>
            <a:ext cx="313676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Message scope</a:t>
            </a:r>
          </a:p>
          <a:p>
            <a:pPr lvl="1"/>
            <a:r>
              <a:rPr lang="fr-FR" dirty="0" err="1"/>
              <a:t>Additional</a:t>
            </a:r>
            <a:r>
              <a:rPr lang="fr-FR" dirty="0"/>
              <a:t> </a:t>
            </a:r>
            <a:r>
              <a:rPr lang="fr-FR" dirty="0" err="1"/>
              <a:t>context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 err="1"/>
              <a:t>Subject</a:t>
            </a:r>
            <a:endParaRPr lang="fr-FR" dirty="0"/>
          </a:p>
          <a:p>
            <a:pPr lvl="1"/>
            <a:r>
              <a:rPr lang="fr-FR" dirty="0" err="1"/>
              <a:t>Summary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Body</a:t>
            </a:r>
          </a:p>
          <a:p>
            <a:endParaRPr lang="fr-FR" dirty="0"/>
          </a:p>
          <a:p>
            <a:r>
              <a:rPr lang="fr-FR" dirty="0" err="1"/>
              <a:t>Footer</a:t>
            </a:r>
            <a:endParaRPr lang="fr-FR" dirty="0"/>
          </a:p>
          <a:p>
            <a:pPr lvl="1"/>
            <a:r>
              <a:rPr lang="fr-FR" dirty="0"/>
              <a:t>good place for Breaking changes</a:t>
            </a:r>
          </a:p>
        </p:txBody>
      </p:sp>
    </p:spTree>
    <p:extLst>
      <p:ext uri="{BB962C8B-B14F-4D97-AF65-F5344CB8AC3E}">
        <p14:creationId xmlns:p14="http://schemas.microsoft.com/office/powerpoint/2010/main" val="22902228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3E643A-8207-9CD3-1C30-A3DFABA27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Clean Code </a:t>
            </a:r>
            <a:r>
              <a:rPr lang="fr-FR" dirty="0" err="1"/>
              <a:t>fundamentals</a:t>
            </a:r>
            <a:endParaRPr lang="fr-F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3E0C0F-AF38-1707-B4A8-F785E2FBD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2626658"/>
            <a:ext cx="7994904" cy="3827929"/>
          </a:xfrm>
        </p:spPr>
        <p:txBody>
          <a:bodyPr/>
          <a:lstStyle/>
          <a:p>
            <a:endParaRPr lang="fr-FR" dirty="0"/>
          </a:p>
          <a:p>
            <a:r>
              <a:rPr lang="fr-FR" dirty="0"/>
              <a:t>https://gist.github.com/cedrickchee/55ecfbaac643bf0c24da6874bf4feb08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7054C1-3481-2AEF-15D0-DA790D882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272" y="2626657"/>
            <a:ext cx="2799232" cy="371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201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2370210A-04B5-AD8D-00DF-3E8052F58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312" y="242631"/>
            <a:ext cx="9067241" cy="641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44" name="Group 5143">
            <a:extLst>
              <a:ext uri="{FF2B5EF4-FFF2-40B4-BE49-F238E27FC236}">
                <a16:creationId xmlns:a16="http://schemas.microsoft.com/office/drawing/2014/main" id="{73AD7A2C-A3DF-AF42-2DD1-8FD378A15F61}"/>
              </a:ext>
            </a:extLst>
          </p:cNvPr>
          <p:cNvGrpSpPr/>
          <p:nvPr/>
        </p:nvGrpSpPr>
        <p:grpSpPr>
          <a:xfrm>
            <a:off x="5905500" y="347382"/>
            <a:ext cx="5809129" cy="2575112"/>
            <a:chOff x="5905500" y="347382"/>
            <a:chExt cx="5809129" cy="2575112"/>
          </a:xfrm>
        </p:grpSpPr>
        <p:sp>
          <p:nvSpPr>
            <p:cNvPr id="6" name="Rectangle: Folded Corner 5">
              <a:extLst>
                <a:ext uri="{FF2B5EF4-FFF2-40B4-BE49-F238E27FC236}">
                  <a16:creationId xmlns:a16="http://schemas.microsoft.com/office/drawing/2014/main" id="{6DC3EC29-F3FC-1A92-BCD3-F1C59D161F10}"/>
                </a:ext>
              </a:extLst>
            </p:cNvPr>
            <p:cNvSpPr/>
            <p:nvPr/>
          </p:nvSpPr>
          <p:spPr>
            <a:xfrm>
              <a:off x="9545170" y="347382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Magic Numbers ??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8C64993-C825-6FA2-62FA-4742696037B9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6426200" y="782170"/>
              <a:ext cx="3118970" cy="83069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C458FC6-CF71-973F-B9FE-551966915D38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5905500" y="782170"/>
              <a:ext cx="3639670" cy="53953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E915D1-68E4-8752-C5A3-A8C3875C13AE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7131423" y="782170"/>
              <a:ext cx="2413747" cy="159025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C96BFCB-6549-C3E0-2314-FF9391C29B40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8148918" y="1216958"/>
              <a:ext cx="2480982" cy="170553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12B05D5-8568-5D99-90CE-7A956488B29E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10629900" y="1216958"/>
              <a:ext cx="369794" cy="170553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45" name="Group 5144">
            <a:extLst>
              <a:ext uri="{FF2B5EF4-FFF2-40B4-BE49-F238E27FC236}">
                <a16:creationId xmlns:a16="http://schemas.microsoft.com/office/drawing/2014/main" id="{B04A8992-DCD0-F744-D804-0E4718C03716}"/>
              </a:ext>
            </a:extLst>
          </p:cNvPr>
          <p:cNvGrpSpPr/>
          <p:nvPr/>
        </p:nvGrpSpPr>
        <p:grpSpPr>
          <a:xfrm>
            <a:off x="295835" y="347382"/>
            <a:ext cx="5178612" cy="1424268"/>
            <a:chOff x="295835" y="347382"/>
            <a:chExt cx="5178612" cy="1424268"/>
          </a:xfrm>
        </p:grpSpPr>
        <p:sp>
          <p:nvSpPr>
            <p:cNvPr id="7" name="Rectangle: Folded Corner 6">
              <a:extLst>
                <a:ext uri="{FF2B5EF4-FFF2-40B4-BE49-F238E27FC236}">
                  <a16:creationId xmlns:a16="http://schemas.microsoft.com/office/drawing/2014/main" id="{A681D28D-041A-9439-450F-DF534A909447}"/>
                </a:ext>
              </a:extLst>
            </p:cNvPr>
            <p:cNvSpPr/>
            <p:nvPr/>
          </p:nvSpPr>
          <p:spPr>
            <a:xfrm>
              <a:off x="295835" y="347382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1 ↔ </a:t>
              </a:r>
              <a:r>
                <a:rPr lang="fr-FR" dirty="0" err="1">
                  <a:solidFill>
                    <a:srgbClr val="C00000"/>
                  </a:solidFill>
                </a:rPr>
                <a:t>expedited</a:t>
              </a:r>
              <a:r>
                <a:rPr lang="fr-FR" dirty="0">
                  <a:solidFill>
                    <a:srgbClr val="C00000"/>
                  </a:solidFill>
                </a:rPr>
                <a:t> ??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EB24986-CDA0-82F1-E0D5-EE07593F5997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2465294" y="782170"/>
              <a:ext cx="3009153" cy="98948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50" name="Group 5149">
            <a:extLst>
              <a:ext uri="{FF2B5EF4-FFF2-40B4-BE49-F238E27FC236}">
                <a16:creationId xmlns:a16="http://schemas.microsoft.com/office/drawing/2014/main" id="{B32B0BBC-754F-5DCD-6CBF-731C362726A0}"/>
              </a:ext>
            </a:extLst>
          </p:cNvPr>
          <p:cNvGrpSpPr/>
          <p:nvPr/>
        </p:nvGrpSpPr>
        <p:grpSpPr>
          <a:xfrm>
            <a:off x="295835" y="2630855"/>
            <a:ext cx="5476315" cy="1886647"/>
            <a:chOff x="295835" y="2630855"/>
            <a:chExt cx="5476315" cy="1886647"/>
          </a:xfrm>
        </p:grpSpPr>
        <p:sp>
          <p:nvSpPr>
            <p:cNvPr id="9" name="Rectangle: Folded Corner 8">
              <a:extLst>
                <a:ext uri="{FF2B5EF4-FFF2-40B4-BE49-F238E27FC236}">
                  <a16:creationId xmlns:a16="http://schemas.microsoft.com/office/drawing/2014/main" id="{7208BCEB-15E9-BDC4-CB05-071D862E43F3}"/>
                </a:ext>
              </a:extLst>
            </p:cNvPr>
            <p:cNvSpPr/>
            <p:nvPr/>
          </p:nvSpPr>
          <p:spPr>
            <a:xfrm>
              <a:off x="295835" y="3647926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B, O ??</a:t>
              </a:r>
            </a:p>
          </p:txBody>
        </p:sp>
        <p:cxnSp>
          <p:nvCxnSpPr>
            <p:cNvPr id="5132" name="Straight Arrow Connector 5131">
              <a:extLst>
                <a:ext uri="{FF2B5EF4-FFF2-40B4-BE49-F238E27FC236}">
                  <a16:creationId xmlns:a16="http://schemas.microsoft.com/office/drawing/2014/main" id="{CE83610E-E49C-9204-C87C-73FF9DF5C404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 flipV="1">
              <a:off x="2465294" y="2630855"/>
              <a:ext cx="3306856" cy="145185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51" name="Group 5150">
            <a:extLst>
              <a:ext uri="{FF2B5EF4-FFF2-40B4-BE49-F238E27FC236}">
                <a16:creationId xmlns:a16="http://schemas.microsoft.com/office/drawing/2014/main" id="{EFEA844F-510B-2552-3735-F183624139E9}"/>
              </a:ext>
            </a:extLst>
          </p:cNvPr>
          <p:cNvGrpSpPr/>
          <p:nvPr/>
        </p:nvGrpSpPr>
        <p:grpSpPr>
          <a:xfrm>
            <a:off x="295835" y="3333750"/>
            <a:ext cx="7781365" cy="2256292"/>
            <a:chOff x="295835" y="3333750"/>
            <a:chExt cx="7781365" cy="2256292"/>
          </a:xfrm>
        </p:grpSpPr>
        <p:sp>
          <p:nvSpPr>
            <p:cNvPr id="10" name="Rectangle: Folded Corner 9">
              <a:extLst>
                <a:ext uri="{FF2B5EF4-FFF2-40B4-BE49-F238E27FC236}">
                  <a16:creationId xmlns:a16="http://schemas.microsoft.com/office/drawing/2014/main" id="{84CA3DA6-70A3-CB6E-62CE-E8F14A4F4F38}"/>
                </a:ext>
              </a:extLst>
            </p:cNvPr>
            <p:cNvSpPr/>
            <p:nvPr/>
          </p:nvSpPr>
          <p:spPr>
            <a:xfrm>
              <a:off x="295835" y="4720466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Unit ?</a:t>
              </a:r>
            </a:p>
          </p:txBody>
        </p:sp>
        <p:cxnSp>
          <p:nvCxnSpPr>
            <p:cNvPr id="5135" name="Straight Arrow Connector 5134">
              <a:extLst>
                <a:ext uri="{FF2B5EF4-FFF2-40B4-BE49-F238E27FC236}">
                  <a16:creationId xmlns:a16="http://schemas.microsoft.com/office/drawing/2014/main" id="{52CE7394-8078-80E5-C0BD-C46E1E25DB5A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2465294" y="3333750"/>
              <a:ext cx="5611906" cy="182150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38" name="Straight Arrow Connector 5137">
              <a:extLst>
                <a:ext uri="{FF2B5EF4-FFF2-40B4-BE49-F238E27FC236}">
                  <a16:creationId xmlns:a16="http://schemas.microsoft.com/office/drawing/2014/main" id="{0612EAB4-28C3-56B5-6BCC-363A0489CAD5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2465294" y="5044042"/>
              <a:ext cx="5611906" cy="11121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52" name="Group 5151">
            <a:extLst>
              <a:ext uri="{FF2B5EF4-FFF2-40B4-BE49-F238E27FC236}">
                <a16:creationId xmlns:a16="http://schemas.microsoft.com/office/drawing/2014/main" id="{E7687991-8067-597E-E030-90EBE8B3B973}"/>
              </a:ext>
            </a:extLst>
          </p:cNvPr>
          <p:cNvGrpSpPr/>
          <p:nvPr/>
        </p:nvGrpSpPr>
        <p:grpSpPr>
          <a:xfrm>
            <a:off x="295834" y="5793004"/>
            <a:ext cx="3028391" cy="869576"/>
            <a:chOff x="295834" y="5793004"/>
            <a:chExt cx="3028391" cy="869576"/>
          </a:xfrm>
        </p:grpSpPr>
        <p:sp>
          <p:nvSpPr>
            <p:cNvPr id="11" name="Rectangle: Folded Corner 10">
              <a:extLst>
                <a:ext uri="{FF2B5EF4-FFF2-40B4-BE49-F238E27FC236}">
                  <a16:creationId xmlns:a16="http://schemas.microsoft.com/office/drawing/2014/main" id="{80AE2489-A0F0-9A0B-5037-F3472E8243E8}"/>
                </a:ext>
              </a:extLst>
            </p:cNvPr>
            <p:cNvSpPr/>
            <p:nvPr/>
          </p:nvSpPr>
          <p:spPr>
            <a:xfrm>
              <a:off x="295834" y="5793004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Currency ?</a:t>
              </a:r>
            </a:p>
          </p:txBody>
        </p:sp>
        <p:cxnSp>
          <p:nvCxnSpPr>
            <p:cNvPr id="5141" name="Straight Arrow Connector 5140">
              <a:extLst>
                <a:ext uri="{FF2B5EF4-FFF2-40B4-BE49-F238E27FC236}">
                  <a16:creationId xmlns:a16="http://schemas.microsoft.com/office/drawing/2014/main" id="{19E246CE-920E-3867-8E27-863EED6A79AB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V="1">
              <a:off x="2465293" y="6094755"/>
              <a:ext cx="858932" cy="13303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49" name="Group 5148">
            <a:extLst>
              <a:ext uri="{FF2B5EF4-FFF2-40B4-BE49-F238E27FC236}">
                <a16:creationId xmlns:a16="http://schemas.microsoft.com/office/drawing/2014/main" id="{A7D7D406-B8D6-9FA3-BB23-2D5A8C5ADE17}"/>
              </a:ext>
            </a:extLst>
          </p:cNvPr>
          <p:cNvGrpSpPr/>
          <p:nvPr/>
        </p:nvGrpSpPr>
        <p:grpSpPr>
          <a:xfrm>
            <a:off x="295835" y="1771650"/>
            <a:ext cx="3495115" cy="3909451"/>
            <a:chOff x="295835" y="1771650"/>
            <a:chExt cx="3495115" cy="3909451"/>
          </a:xfrm>
        </p:grpSpPr>
        <p:sp>
          <p:nvSpPr>
            <p:cNvPr id="8" name="Rectangle: Folded Corner 7">
              <a:extLst>
                <a:ext uri="{FF2B5EF4-FFF2-40B4-BE49-F238E27FC236}">
                  <a16:creationId xmlns:a16="http://schemas.microsoft.com/office/drawing/2014/main" id="{BD6F0690-E821-F620-7E9A-AA97B0DBA712}"/>
                </a:ext>
              </a:extLst>
            </p:cNvPr>
            <p:cNvSpPr/>
            <p:nvPr/>
          </p:nvSpPr>
          <p:spPr>
            <a:xfrm>
              <a:off x="295835" y="2575386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Copy paste (?)</a:t>
              </a:r>
            </a:p>
          </p:txBody>
        </p:sp>
        <p:cxnSp>
          <p:nvCxnSpPr>
            <p:cNvPr id="5125" name="Straight Arrow Connector 5124">
              <a:extLst>
                <a:ext uri="{FF2B5EF4-FFF2-40B4-BE49-F238E27FC236}">
                  <a16:creationId xmlns:a16="http://schemas.microsoft.com/office/drawing/2014/main" id="{A36E6AEE-F601-D03E-ED17-96EE6F9226B8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2465294" y="2686598"/>
              <a:ext cx="1084730" cy="3235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28" name="Straight Arrow Connector 5127">
              <a:extLst>
                <a:ext uri="{FF2B5EF4-FFF2-40B4-BE49-F238E27FC236}">
                  <a16:creationId xmlns:a16="http://schemas.microsoft.com/office/drawing/2014/main" id="{F8EC9D3A-E739-C0C7-4F9C-B1A2EBB49EF5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2465294" y="3010174"/>
              <a:ext cx="1182781" cy="154879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146" name="Left Brace 5145">
              <a:extLst>
                <a:ext uri="{FF2B5EF4-FFF2-40B4-BE49-F238E27FC236}">
                  <a16:creationId xmlns:a16="http://schemas.microsoft.com/office/drawing/2014/main" id="{F67F4348-540A-8AEC-EEE1-18B467D3AC20}"/>
                </a:ext>
              </a:extLst>
            </p:cNvPr>
            <p:cNvSpPr/>
            <p:nvPr/>
          </p:nvSpPr>
          <p:spPr>
            <a:xfrm>
              <a:off x="3648075" y="1771650"/>
              <a:ext cx="142875" cy="1765066"/>
            </a:xfrm>
            <a:prstGeom prst="lef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48" name="Left Brace 5147">
              <a:extLst>
                <a:ext uri="{FF2B5EF4-FFF2-40B4-BE49-F238E27FC236}">
                  <a16:creationId xmlns:a16="http://schemas.microsoft.com/office/drawing/2014/main" id="{88B2520A-DDA0-C657-BFD6-B90EE0D1A56D}"/>
                </a:ext>
              </a:extLst>
            </p:cNvPr>
            <p:cNvSpPr/>
            <p:nvPr/>
          </p:nvSpPr>
          <p:spPr>
            <a:xfrm>
              <a:off x="3615017" y="3916035"/>
              <a:ext cx="142875" cy="1765066"/>
            </a:xfrm>
            <a:prstGeom prst="lef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02960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F056B-7735-798F-3577-CFEE6DE6F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Clean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19751-65DF-5CFC-22BB-B4527B807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Set of « best practices » or « code </a:t>
            </a:r>
            <a:r>
              <a:rPr lang="fr-FR" dirty="0" err="1"/>
              <a:t>smells</a:t>
            </a:r>
            <a:r>
              <a:rPr lang="fr-FR" dirty="0"/>
              <a:t> » </a:t>
            </a:r>
          </a:p>
          <a:p>
            <a:pPr lvl="1"/>
            <a:r>
              <a:rPr lang="fr-FR" dirty="0" err="1"/>
              <a:t>Technical</a:t>
            </a:r>
            <a:r>
              <a:rPr lang="fr-FR" dirty="0"/>
              <a:t> design</a:t>
            </a:r>
          </a:p>
          <a:p>
            <a:pPr lvl="1"/>
            <a:r>
              <a:rPr lang="fr-FR" dirty="0" err="1"/>
              <a:t>Understandability</a:t>
            </a:r>
            <a:endParaRPr lang="fr-FR" dirty="0"/>
          </a:p>
          <a:p>
            <a:pPr lvl="1"/>
            <a:r>
              <a:rPr lang="fr-FR" dirty="0" err="1"/>
              <a:t>Naming</a:t>
            </a:r>
            <a:endParaRPr lang="fr-FR" dirty="0"/>
          </a:p>
          <a:p>
            <a:pPr lvl="1"/>
            <a:r>
              <a:rPr lang="fr-FR" dirty="0" err="1"/>
              <a:t>Function</a:t>
            </a:r>
            <a:endParaRPr lang="fr-FR" dirty="0"/>
          </a:p>
          <a:p>
            <a:pPr lvl="1"/>
            <a:r>
              <a:rPr lang="fr-FR" dirty="0" err="1"/>
              <a:t>Comments</a:t>
            </a:r>
            <a:endParaRPr lang="fr-FR" dirty="0"/>
          </a:p>
          <a:p>
            <a:pPr lvl="1"/>
            <a:r>
              <a:rPr lang="fr-FR" dirty="0"/>
              <a:t>Coding</a:t>
            </a:r>
          </a:p>
          <a:p>
            <a:pPr lvl="1"/>
            <a:r>
              <a:rPr lang="fr-FR" dirty="0"/>
              <a:t>Object </a:t>
            </a:r>
            <a:r>
              <a:rPr lang="fr-FR" dirty="0" err="1"/>
              <a:t>oriented</a:t>
            </a:r>
            <a:endParaRPr lang="fr-FR" dirty="0"/>
          </a:p>
          <a:p>
            <a:pPr lvl="1"/>
            <a:r>
              <a:rPr lang="fr-FR" dirty="0" err="1"/>
              <a:t>Testing</a:t>
            </a:r>
            <a:endParaRPr lang="fr-FR" dirty="0"/>
          </a:p>
          <a:p>
            <a:pPr lvl="1"/>
            <a:r>
              <a:rPr lang="fr-FR" dirty="0" err="1"/>
              <a:t>Error</a:t>
            </a:r>
            <a:r>
              <a:rPr lang="fr-FR" dirty="0"/>
              <a:t> handling</a:t>
            </a:r>
          </a:p>
          <a:p>
            <a:pPr lvl="1"/>
            <a:r>
              <a:rPr lang="fr-FR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0FCB2D-4B3E-5EAC-4312-98913AAD1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510" y="3429000"/>
            <a:ext cx="448627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354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12EBA-2563-3808-58CB-13AB20B8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Rule of </a:t>
            </a:r>
            <a:r>
              <a:rPr lang="fr-FR" dirty="0" err="1"/>
              <a:t>thumb</a:t>
            </a:r>
            <a:r>
              <a:rPr lang="fr-FR" dirty="0"/>
              <a:t> 👍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39864-B548-3210-6C6D-DE746EE56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7121392" cy="4805082"/>
          </a:xfrm>
        </p:spPr>
        <p:txBody>
          <a:bodyPr>
            <a:normAutofit/>
          </a:bodyPr>
          <a:lstStyle/>
          <a:p>
            <a:r>
              <a:rPr lang="fr-FR" dirty="0"/>
              <a:t>Be </a:t>
            </a:r>
            <a:r>
              <a:rPr lang="fr-FR" dirty="0" err="1"/>
              <a:t>professionnal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Always </a:t>
            </a:r>
            <a:r>
              <a:rPr lang="fr-FR" dirty="0" err="1"/>
              <a:t>find</a:t>
            </a:r>
            <a:r>
              <a:rPr lang="fr-FR" dirty="0"/>
              <a:t> root cause</a:t>
            </a:r>
          </a:p>
          <a:p>
            <a:pPr lvl="1"/>
            <a:r>
              <a:rPr lang="fr-FR" dirty="0" err="1"/>
              <a:t>Principle</a:t>
            </a:r>
            <a:r>
              <a:rPr lang="fr-FR" dirty="0"/>
              <a:t> of least surprise</a:t>
            </a:r>
          </a:p>
          <a:p>
            <a:pPr lvl="1"/>
            <a:r>
              <a:rPr lang="fr-FR" dirty="0"/>
              <a:t>KISS and </a:t>
            </a:r>
            <a:r>
              <a:rPr lang="fr-FR" dirty="0" err="1"/>
              <a:t>reduce</a:t>
            </a:r>
            <a:r>
              <a:rPr lang="fr-FR" dirty="0"/>
              <a:t> </a:t>
            </a:r>
            <a:r>
              <a:rPr lang="fr-FR" dirty="0" err="1"/>
              <a:t>complexity</a:t>
            </a:r>
            <a:endParaRPr lang="fr-FR" dirty="0"/>
          </a:p>
          <a:p>
            <a:pPr lvl="1"/>
            <a:r>
              <a:rPr lang="fr-FR" dirty="0"/>
              <a:t>Boy scout </a:t>
            </a:r>
            <a:r>
              <a:rPr lang="fr-FR" dirty="0" err="1"/>
              <a:t>rul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DRY / DIE</a:t>
            </a:r>
          </a:p>
          <a:p>
            <a:endParaRPr lang="fr-FR" dirty="0"/>
          </a:p>
          <a:p>
            <a:r>
              <a:rPr lang="fr-FR" dirty="0"/>
              <a:t>Be a team </a:t>
            </a:r>
            <a:r>
              <a:rPr lang="fr-FR" dirty="0" err="1"/>
              <a:t>player</a:t>
            </a:r>
            <a:endParaRPr lang="fr-FR" dirty="0"/>
          </a:p>
          <a:p>
            <a:pPr lvl="1"/>
            <a:r>
              <a:rPr lang="fr-FR" dirty="0"/>
              <a:t>Follow </a:t>
            </a:r>
            <a:r>
              <a:rPr lang="fr-FR" dirty="0" err="1"/>
              <a:t>company</a:t>
            </a:r>
            <a:r>
              <a:rPr lang="fr-FR" dirty="0"/>
              <a:t> / team standard conventions</a:t>
            </a:r>
          </a:p>
          <a:p>
            <a:pPr lvl="1"/>
            <a:r>
              <a:rPr lang="fr-FR" dirty="0"/>
              <a:t>Do not </a:t>
            </a:r>
            <a:r>
              <a:rPr lang="fr-FR" dirty="0" err="1"/>
              <a:t>override</a:t>
            </a:r>
            <a:r>
              <a:rPr lang="fr-FR" dirty="0"/>
              <a:t> </a:t>
            </a:r>
            <a:r>
              <a:rPr lang="fr-FR" dirty="0" err="1"/>
              <a:t>safeties</a:t>
            </a:r>
            <a:endParaRPr lang="fr-FR" dirty="0"/>
          </a:p>
        </p:txBody>
      </p:sp>
      <p:sp>
        <p:nvSpPr>
          <p:cNvPr id="4" name="Carré corné 3">
            <a:extLst>
              <a:ext uri="{FF2B5EF4-FFF2-40B4-BE49-F238E27FC236}">
                <a16:creationId xmlns:a16="http://schemas.microsoft.com/office/drawing/2014/main" id="{4BE16430-C187-1DFD-BE99-615AD78EBEC8}"/>
              </a:ext>
            </a:extLst>
          </p:cNvPr>
          <p:cNvSpPr/>
          <p:nvPr/>
        </p:nvSpPr>
        <p:spPr>
          <a:xfrm>
            <a:off x="8329961" y="1828800"/>
            <a:ext cx="2698595" cy="160020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Be a lead </a:t>
            </a:r>
            <a:r>
              <a:rPr lang="fr-FR" dirty="0" err="1"/>
              <a:t>material</a:t>
            </a:r>
            <a:endParaRPr lang="fr-FR" dirty="0"/>
          </a:p>
          <a:p>
            <a:pPr algn="ctr"/>
            <a:r>
              <a:rPr lang="fr-FR" dirty="0"/>
              <a:t>&amp; lead by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5" name="Carré corné 4">
            <a:extLst>
              <a:ext uri="{FF2B5EF4-FFF2-40B4-BE49-F238E27FC236}">
                <a16:creationId xmlns:a16="http://schemas.microsoft.com/office/drawing/2014/main" id="{DB2A53B7-C964-F16F-3E1A-E02B1092630A}"/>
              </a:ext>
            </a:extLst>
          </p:cNvPr>
          <p:cNvSpPr/>
          <p:nvPr/>
        </p:nvSpPr>
        <p:spPr>
          <a:xfrm>
            <a:off x="8329961" y="3998259"/>
            <a:ext cx="2698595" cy="160020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Demonstrate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 err="1"/>
              <a:t>your</a:t>
            </a:r>
            <a:r>
              <a:rPr lang="fr-FR" dirty="0"/>
              <a:t> expertise</a:t>
            </a:r>
          </a:p>
          <a:p>
            <a:pPr algn="ctr"/>
            <a:r>
              <a:rPr lang="fr-FR" dirty="0"/>
              <a:t>&amp; respect </a:t>
            </a:r>
            <a:br>
              <a:rPr lang="fr-FR" dirty="0"/>
            </a:br>
            <a:r>
              <a:rPr lang="fr-FR" dirty="0" err="1"/>
              <a:t>other’s</a:t>
            </a:r>
            <a:r>
              <a:rPr lang="fr-FR" dirty="0"/>
              <a:t> </a:t>
            </a:r>
            <a:r>
              <a:rPr lang="fr-FR" dirty="0" err="1"/>
              <a:t>work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96988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7E7F-2C23-80C2-988A-E5436BA14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Design </a:t>
            </a:r>
            <a:r>
              <a:rPr lang="fr-FR" dirty="0" err="1"/>
              <a:t>rules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DD439-755B-8332-6995-3E4714311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5556504" cy="4805082"/>
          </a:xfrm>
        </p:spPr>
        <p:txBody>
          <a:bodyPr/>
          <a:lstStyle/>
          <a:p>
            <a:r>
              <a:rPr lang="fr-FR" dirty="0" err="1"/>
              <a:t>Keep</a:t>
            </a:r>
            <a:r>
              <a:rPr lang="fr-FR" dirty="0"/>
              <a:t> configurable data at high </a:t>
            </a:r>
            <a:r>
              <a:rPr lang="fr-FR" dirty="0" err="1"/>
              <a:t>level</a:t>
            </a:r>
            <a:endParaRPr lang="fr-FR" dirty="0"/>
          </a:p>
          <a:p>
            <a:pPr lvl="1"/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easy</a:t>
            </a:r>
            <a:r>
              <a:rPr lang="fr-FR" dirty="0"/>
              <a:t> to change</a:t>
            </a:r>
          </a:p>
          <a:p>
            <a:r>
              <a:rPr lang="fr-FR" dirty="0" err="1"/>
              <a:t>Separate</a:t>
            </a:r>
            <a:r>
              <a:rPr lang="fr-FR" dirty="0"/>
              <a:t> </a:t>
            </a:r>
            <a:r>
              <a:rPr lang="fr-FR" dirty="0" err="1"/>
              <a:t>multi-threading</a:t>
            </a:r>
            <a:r>
              <a:rPr lang="fr-FR" dirty="0"/>
              <a:t> code</a:t>
            </a:r>
          </a:p>
          <a:p>
            <a:r>
              <a:rPr lang="fr-FR" dirty="0" err="1"/>
              <a:t>Prevent</a:t>
            </a:r>
            <a:r>
              <a:rPr lang="fr-FR" dirty="0"/>
              <a:t> over-</a:t>
            </a:r>
            <a:r>
              <a:rPr lang="fr-FR" dirty="0" err="1"/>
              <a:t>configurability</a:t>
            </a:r>
            <a:endParaRPr lang="fr-FR" dirty="0"/>
          </a:p>
          <a:p>
            <a:r>
              <a:rPr lang="fr-FR" dirty="0"/>
              <a:t>Use </a:t>
            </a:r>
            <a:r>
              <a:rPr lang="fr-FR" dirty="0" err="1"/>
              <a:t>dependency</a:t>
            </a:r>
            <a:r>
              <a:rPr lang="fr-FR" dirty="0"/>
              <a:t> injection</a:t>
            </a:r>
          </a:p>
          <a:p>
            <a:pPr lvl="1"/>
            <a:r>
              <a:rPr lang="fr-FR" dirty="0"/>
              <a:t>Loose </a:t>
            </a:r>
            <a:r>
              <a:rPr lang="fr-FR" dirty="0" err="1"/>
              <a:t>coupling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21C9E4-13F0-BAAD-A1D7-D53FCFA9CE19}"/>
              </a:ext>
            </a:extLst>
          </p:cNvPr>
          <p:cNvSpPr/>
          <p:nvPr/>
        </p:nvSpPr>
        <p:spPr>
          <a:xfrm>
            <a:off x="6991292" y="1569577"/>
            <a:ext cx="1773304" cy="791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Class 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E9463D-B897-4F0B-4CAF-87426337C6D0}"/>
              </a:ext>
            </a:extLst>
          </p:cNvPr>
          <p:cNvSpPr/>
          <p:nvPr/>
        </p:nvSpPr>
        <p:spPr>
          <a:xfrm>
            <a:off x="9879198" y="1569577"/>
            <a:ext cx="1773304" cy="791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Service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FBC17C4D-10A3-7597-0D32-182BB9F78326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8764596" y="1965446"/>
            <a:ext cx="111460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4AD33466-9520-4DFE-9925-165BC260E415}"/>
              </a:ext>
            </a:extLst>
          </p:cNvPr>
          <p:cNvSpPr txBox="1"/>
          <p:nvPr/>
        </p:nvSpPr>
        <p:spPr>
          <a:xfrm>
            <a:off x="8965580" y="1569577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uses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0A8305-D48D-0BAB-D525-87DAAE64A364}"/>
              </a:ext>
            </a:extLst>
          </p:cNvPr>
          <p:cNvSpPr/>
          <p:nvPr/>
        </p:nvSpPr>
        <p:spPr>
          <a:xfrm>
            <a:off x="6991292" y="4466065"/>
            <a:ext cx="1773304" cy="791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Class 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3762D2-25DC-1F3E-F51B-228BB3E02AB1}"/>
              </a:ext>
            </a:extLst>
          </p:cNvPr>
          <p:cNvSpPr/>
          <p:nvPr/>
        </p:nvSpPr>
        <p:spPr>
          <a:xfrm>
            <a:off x="9879198" y="4466065"/>
            <a:ext cx="1773304" cy="791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Service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BA2EA6B7-6B4B-BCB7-685D-42B7CB943ABF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8764596" y="4861934"/>
            <a:ext cx="1114602" cy="0"/>
          </a:xfrm>
          <a:prstGeom prst="straightConnector1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16E15D8C-955C-9531-D703-E49BB46F0AE4}"/>
              </a:ext>
            </a:extLst>
          </p:cNvPr>
          <p:cNvSpPr txBox="1"/>
          <p:nvPr/>
        </p:nvSpPr>
        <p:spPr>
          <a:xfrm>
            <a:off x="8420690" y="5653671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uses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996078-8062-92C2-4DA5-48F2CE42A7A5}"/>
              </a:ext>
            </a:extLst>
          </p:cNvPr>
          <p:cNvSpPr/>
          <p:nvPr/>
        </p:nvSpPr>
        <p:spPr>
          <a:xfrm>
            <a:off x="9879198" y="5653672"/>
            <a:ext cx="1773304" cy="791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IService</a:t>
            </a:r>
            <a:endParaRPr lang="fr-FR" dirty="0"/>
          </a:p>
        </p:txBody>
      </p:sp>
      <p:cxnSp>
        <p:nvCxnSpPr>
          <p:cNvPr id="15" name="Connecteur en angle 14">
            <a:extLst>
              <a:ext uri="{FF2B5EF4-FFF2-40B4-BE49-F238E27FC236}">
                <a16:creationId xmlns:a16="http://schemas.microsoft.com/office/drawing/2014/main" id="{2F2FE5F9-1C32-AA99-4DE5-D2F8155EB996}"/>
              </a:ext>
            </a:extLst>
          </p:cNvPr>
          <p:cNvCxnSpPr>
            <a:stCxn id="9" idx="2"/>
            <a:endCxn id="13" idx="1"/>
          </p:cNvCxnSpPr>
          <p:nvPr/>
        </p:nvCxnSpPr>
        <p:spPr>
          <a:xfrm rot="16200000" flipH="1">
            <a:off x="8482702" y="4653045"/>
            <a:ext cx="791738" cy="200125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2B3B6F2-4B6B-43FE-31E7-73359D2CBF1A}"/>
              </a:ext>
            </a:extLst>
          </p:cNvPr>
          <p:cNvSpPr/>
          <p:nvPr/>
        </p:nvSpPr>
        <p:spPr>
          <a:xfrm>
            <a:off x="8435245" y="3201742"/>
            <a:ext cx="1773304" cy="791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Builder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CC393AFF-8018-0999-9512-3966854A9ED5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>
            <a:off x="10765850" y="5257803"/>
            <a:ext cx="0" cy="39586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riangle 18">
            <a:extLst>
              <a:ext uri="{FF2B5EF4-FFF2-40B4-BE49-F238E27FC236}">
                <a16:creationId xmlns:a16="http://schemas.microsoft.com/office/drawing/2014/main" id="{E5C0AC90-9BA1-CEFA-8EF7-C715BCC61B81}"/>
              </a:ext>
            </a:extLst>
          </p:cNvPr>
          <p:cNvSpPr/>
          <p:nvPr/>
        </p:nvSpPr>
        <p:spPr>
          <a:xfrm rot="10800000">
            <a:off x="10671552" y="5485060"/>
            <a:ext cx="188595" cy="168611"/>
          </a:xfrm>
          <a:prstGeom prst="triangl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en angle 22">
            <a:extLst>
              <a:ext uri="{FF2B5EF4-FFF2-40B4-BE49-F238E27FC236}">
                <a16:creationId xmlns:a16="http://schemas.microsoft.com/office/drawing/2014/main" id="{9B24A7EB-296B-C214-0C55-D8CD79FA38C7}"/>
              </a:ext>
            </a:extLst>
          </p:cNvPr>
          <p:cNvCxnSpPr>
            <a:cxnSpLocks/>
            <a:stCxn id="16" idx="1"/>
            <a:endCxn id="9" idx="0"/>
          </p:cNvCxnSpPr>
          <p:nvPr/>
        </p:nvCxnSpPr>
        <p:spPr>
          <a:xfrm rot="10800000" flipV="1">
            <a:off x="7877945" y="3597611"/>
            <a:ext cx="557301" cy="86845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en angle 25">
            <a:extLst>
              <a:ext uri="{FF2B5EF4-FFF2-40B4-BE49-F238E27FC236}">
                <a16:creationId xmlns:a16="http://schemas.microsoft.com/office/drawing/2014/main" id="{7689C9E7-D0B8-40A4-86C6-344AB6B68687}"/>
              </a:ext>
            </a:extLst>
          </p:cNvPr>
          <p:cNvCxnSpPr>
            <a:cxnSpLocks/>
            <a:stCxn id="16" idx="3"/>
            <a:endCxn id="10" idx="0"/>
          </p:cNvCxnSpPr>
          <p:nvPr/>
        </p:nvCxnSpPr>
        <p:spPr>
          <a:xfrm>
            <a:off x="10208549" y="3597611"/>
            <a:ext cx="557301" cy="86845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57C3D3B8-0AD6-84EF-E378-591191D2EF95}"/>
              </a:ext>
            </a:extLst>
          </p:cNvPr>
          <p:cNvSpPr txBox="1"/>
          <p:nvPr/>
        </p:nvSpPr>
        <p:spPr>
          <a:xfrm>
            <a:off x="6837883" y="3656259"/>
            <a:ext cx="96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creates</a:t>
            </a:r>
            <a:endParaRPr lang="fr-FR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1414487-77FF-086B-FD87-5A12E7E160A9}"/>
              </a:ext>
            </a:extLst>
          </p:cNvPr>
          <p:cNvSpPr txBox="1"/>
          <p:nvPr/>
        </p:nvSpPr>
        <p:spPr>
          <a:xfrm>
            <a:off x="10827500" y="368372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inject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12952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EF0A40-B527-C674-74E7-6699D4894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polymorphism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1D6EF53-72DF-5B32-A173-98A9FC2566E8}"/>
              </a:ext>
            </a:extLst>
          </p:cNvPr>
          <p:cNvSpPr txBox="1"/>
          <p:nvPr/>
        </p:nvSpPr>
        <p:spPr>
          <a:xfrm>
            <a:off x="2893220" y="1394995"/>
            <a:ext cx="875928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rgbClr val="586E75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1" dirty="0">
                <a:solidFill>
                  <a:srgbClr val="586E75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 err="1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Polymorphism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b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</a:br>
            <a:r>
              <a:rPr lang="fr-FR" sz="1600" dirty="0">
                <a:solidFill>
                  <a:srgbClr val="657B83"/>
                </a:solidFill>
                <a:latin typeface="Menlo" panose="020B0609030804020204" pitchFamily="49" charset="0"/>
              </a:rPr>
              <a:t>  </a:t>
            </a:r>
            <a:r>
              <a:rPr lang="fr-FR" sz="1600" b="1" dirty="0">
                <a:solidFill>
                  <a:srgbClr val="586E75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1" dirty="0" err="1">
                <a:solidFill>
                  <a:srgbClr val="586E75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dontDo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message, </a:t>
            </a:r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details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){</a:t>
            </a:r>
            <a:b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</a:b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fr-FR" sz="1600" b="0" dirty="0">
                <a:solidFill>
                  <a:srgbClr val="85990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details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>
                <a:solidFill>
                  <a:srgbClr val="859900"/>
                </a:solidFill>
                <a:effectLst/>
                <a:latin typeface="Menlo" panose="020B0609030804020204" pitchFamily="49" charset="0"/>
              </a:rPr>
              <a:t>!=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 err="1">
                <a:solidFill>
                  <a:srgbClr val="B58900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fr-FR" sz="1600" b="0" dirty="0" err="1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System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(message </a:t>
            </a:r>
            <a:r>
              <a:rPr lang="fr-FR" sz="1600" b="0" dirty="0">
                <a:solidFill>
                  <a:srgbClr val="8599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>
                <a:solidFill>
                  <a:srgbClr val="2AA19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fr-FR" sz="1600" b="0" dirty="0">
                <a:solidFill>
                  <a:srgbClr val="2AA19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>
                <a:solidFill>
                  <a:srgbClr val="8599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details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   } </a:t>
            </a:r>
            <a:r>
              <a:rPr lang="fr-FR" sz="1600" b="0" dirty="0" err="1">
                <a:solidFill>
                  <a:srgbClr val="85990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fr-FR" sz="1600" b="0" dirty="0" err="1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System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(message);</a:t>
            </a:r>
          </a:p>
          <a:p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   }</a:t>
            </a:r>
          </a:p>
          <a:p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b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</a:b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fr-FR" sz="1600" b="1" dirty="0">
                <a:solidFill>
                  <a:srgbClr val="586E75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1" dirty="0" err="1">
                <a:solidFill>
                  <a:srgbClr val="586E75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doInstead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message){</a:t>
            </a:r>
          </a:p>
          <a:p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fr-FR" sz="1600" b="0" dirty="0" err="1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System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(message);</a:t>
            </a:r>
          </a:p>
          <a:p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b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</a:b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fr-FR" sz="1600" b="1" dirty="0">
                <a:solidFill>
                  <a:srgbClr val="586E75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1" dirty="0" err="1">
                <a:solidFill>
                  <a:srgbClr val="586E75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doInstead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message, </a:t>
            </a:r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details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fr-FR" sz="1600" b="0" dirty="0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doInstead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(message);</a:t>
            </a:r>
          </a:p>
          <a:p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fr-FR" sz="1600" b="0" dirty="0" err="1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System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details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b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</a:b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53343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9F1C6-4232-E071-EFD2-451715E77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Flatsharing</a:t>
            </a:r>
            <a:endParaRPr lang="fr-FR" dirty="0"/>
          </a:p>
        </p:txBody>
      </p:sp>
      <p:pic>
        <p:nvPicPr>
          <p:cNvPr id="1026" name="Picture 2" descr="audio mixer set">
            <a:extLst>
              <a:ext uri="{FF2B5EF4-FFF2-40B4-BE49-F238E27FC236}">
                <a16:creationId xmlns:a16="http://schemas.microsoft.com/office/drawing/2014/main" id="{7D73A698-5F8F-4573-7173-953B78900D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38" b="12999"/>
          <a:stretch/>
        </p:blipFill>
        <p:spPr bwMode="auto">
          <a:xfrm>
            <a:off x="539495" y="1371600"/>
            <a:ext cx="11113007" cy="505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4423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3F6520-90DA-A42B-F105-02D683D8E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Law of Demeter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300AA7-5806-9ADE-B400-2623E1BA2FBA}"/>
              </a:ext>
            </a:extLst>
          </p:cNvPr>
          <p:cNvSpPr/>
          <p:nvPr/>
        </p:nvSpPr>
        <p:spPr>
          <a:xfrm>
            <a:off x="539494" y="1918008"/>
            <a:ext cx="5184795" cy="2955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Each</a:t>
            </a:r>
            <a:r>
              <a:rPr lang="fr-FR" sz="2400" dirty="0"/>
              <a:t> unit </a:t>
            </a:r>
            <a:r>
              <a:rPr lang="fr-FR" sz="2400" dirty="0" err="1"/>
              <a:t>should</a:t>
            </a:r>
            <a:r>
              <a:rPr lang="fr-FR" sz="2400" dirty="0"/>
              <a:t> have </a:t>
            </a:r>
            <a:r>
              <a:rPr lang="fr-FR" sz="2400" dirty="0" err="1"/>
              <a:t>limited</a:t>
            </a:r>
            <a:r>
              <a:rPr lang="fr-FR" sz="2400" dirty="0"/>
              <a:t> </a:t>
            </a:r>
            <a:r>
              <a:rPr lang="fr-FR" sz="2400" dirty="0" err="1"/>
              <a:t>knowledge</a:t>
            </a:r>
            <a:r>
              <a:rPr lang="fr-FR" sz="2400" dirty="0"/>
              <a:t> about </a:t>
            </a:r>
            <a:r>
              <a:rPr lang="fr-FR" sz="2400" dirty="0" err="1"/>
              <a:t>other</a:t>
            </a:r>
            <a:r>
              <a:rPr lang="fr-FR" sz="2400" dirty="0"/>
              <a:t> </a:t>
            </a:r>
            <a:r>
              <a:rPr lang="fr-FR" sz="2400" dirty="0" err="1"/>
              <a:t>units</a:t>
            </a:r>
            <a:endParaRPr lang="fr-FR" sz="2400" dirty="0"/>
          </a:p>
          <a:p>
            <a:pPr algn="ctr"/>
            <a:r>
              <a:rPr lang="fr-FR" sz="2400" dirty="0"/>
              <a:t>(</a:t>
            </a:r>
            <a:r>
              <a:rPr lang="fr-FR" sz="2400" dirty="0" err="1"/>
              <a:t>unless</a:t>
            </a:r>
            <a:r>
              <a:rPr lang="fr-FR" sz="2400" dirty="0"/>
              <a:t> </a:t>
            </a:r>
            <a:r>
              <a:rPr lang="fr-FR" sz="2400" dirty="0" err="1"/>
              <a:t>closely</a:t>
            </a:r>
            <a:r>
              <a:rPr lang="fr-FR" sz="2400" dirty="0"/>
              <a:t> </a:t>
            </a:r>
            <a:r>
              <a:rPr lang="fr-FR" sz="2400" dirty="0" err="1"/>
              <a:t>related</a:t>
            </a:r>
            <a:r>
              <a:rPr lang="fr-FR" sz="2400" dirty="0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35A49F-90E9-0F62-2D98-B834D6B58214}"/>
              </a:ext>
            </a:extLst>
          </p:cNvPr>
          <p:cNvSpPr/>
          <p:nvPr/>
        </p:nvSpPr>
        <p:spPr>
          <a:xfrm>
            <a:off x="6467707" y="1918008"/>
            <a:ext cx="5184795" cy="2955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Each</a:t>
            </a:r>
            <a:r>
              <a:rPr lang="fr-FR" sz="2400" dirty="0"/>
              <a:t> unit </a:t>
            </a:r>
            <a:r>
              <a:rPr lang="fr-FR" sz="2400" dirty="0" err="1"/>
              <a:t>should</a:t>
            </a:r>
            <a:r>
              <a:rPr lang="fr-FR" sz="2400" dirty="0"/>
              <a:t> </a:t>
            </a:r>
            <a:r>
              <a:rPr lang="fr-FR" sz="2400" dirty="0" err="1"/>
              <a:t>only</a:t>
            </a:r>
            <a:r>
              <a:rPr lang="fr-FR" sz="2400" dirty="0"/>
              <a:t> talk to </a:t>
            </a:r>
            <a:r>
              <a:rPr lang="fr-FR" sz="2400" dirty="0" err="1"/>
              <a:t>its</a:t>
            </a:r>
            <a:r>
              <a:rPr lang="fr-FR" sz="2400" dirty="0"/>
              <a:t> (</a:t>
            </a:r>
            <a:r>
              <a:rPr lang="fr-FR" sz="2400" dirty="0" err="1"/>
              <a:t>immediate</a:t>
            </a:r>
            <a:r>
              <a:rPr lang="fr-FR" sz="2400" dirty="0"/>
              <a:t>) </a:t>
            </a:r>
            <a:r>
              <a:rPr lang="fr-FR" sz="2400" dirty="0" err="1"/>
              <a:t>friends</a:t>
            </a:r>
            <a:endParaRPr lang="fr-FR" sz="2400" dirty="0"/>
          </a:p>
          <a:p>
            <a:pPr algn="ctr"/>
            <a:r>
              <a:rPr lang="fr-FR" sz="2400" dirty="0"/>
              <a:t>(</a:t>
            </a:r>
            <a:r>
              <a:rPr lang="fr-FR" sz="2400" dirty="0" err="1"/>
              <a:t>don’t</a:t>
            </a:r>
            <a:r>
              <a:rPr lang="fr-FR" sz="2400" dirty="0"/>
              <a:t> talk to </a:t>
            </a:r>
            <a:r>
              <a:rPr lang="fr-FR" sz="2400" dirty="0" err="1"/>
              <a:t>strangers</a:t>
            </a:r>
            <a:r>
              <a:rPr lang="fr-FR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859949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C0E0D-D856-8D48-6E82-9A90DE1DB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Understandability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8F8D4-0CC0-7A98-C1FF-36AA0BB47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Be consistent</a:t>
            </a:r>
          </a:p>
          <a:p>
            <a:pPr lvl="1"/>
            <a:r>
              <a:rPr lang="fr-FR" dirty="0" err="1"/>
              <a:t>Whatever</a:t>
            </a:r>
            <a:r>
              <a:rPr lang="fr-FR" dirty="0"/>
              <a:t> the </a:t>
            </a:r>
            <a:r>
              <a:rPr lang="fr-FR" dirty="0" err="1"/>
              <a:t>way</a:t>
            </a:r>
            <a:r>
              <a:rPr lang="fr-FR" dirty="0"/>
              <a:t>, stick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it</a:t>
            </a:r>
            <a:endParaRPr lang="fr-FR" dirty="0"/>
          </a:p>
          <a:p>
            <a:r>
              <a:rPr lang="fr-FR" dirty="0"/>
              <a:t>Use </a:t>
            </a:r>
            <a:r>
              <a:rPr lang="fr-FR" dirty="0" err="1"/>
              <a:t>explanatory</a:t>
            </a:r>
            <a:r>
              <a:rPr lang="fr-FR" dirty="0"/>
              <a:t> variables</a:t>
            </a:r>
          </a:p>
          <a:p>
            <a:r>
              <a:rPr lang="fr-FR" dirty="0" err="1"/>
              <a:t>Encapsulate</a:t>
            </a:r>
            <a:r>
              <a:rPr lang="fr-FR" dirty="0"/>
              <a:t> </a:t>
            </a:r>
            <a:r>
              <a:rPr lang="fr-FR" dirty="0" err="1"/>
              <a:t>boundary</a:t>
            </a:r>
            <a:r>
              <a:rPr lang="fr-FR" dirty="0"/>
              <a:t> conditions</a:t>
            </a:r>
          </a:p>
          <a:p>
            <a:r>
              <a:rPr lang="fr-FR" dirty="0" err="1"/>
              <a:t>Prefer</a:t>
            </a:r>
            <a:r>
              <a:rPr lang="fr-FR" dirty="0"/>
              <a:t> </a:t>
            </a:r>
            <a:r>
              <a:rPr lang="fr-FR" dirty="0" err="1"/>
              <a:t>dedicated</a:t>
            </a:r>
            <a:r>
              <a:rPr lang="fr-FR" dirty="0"/>
              <a:t> value </a:t>
            </a:r>
            <a:r>
              <a:rPr lang="fr-FR" dirty="0" err="1"/>
              <a:t>objects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to primitive type e.g. </a:t>
            </a:r>
            <a:r>
              <a:rPr lang="fr-FR" dirty="0" err="1"/>
              <a:t>name</a:t>
            </a:r>
            <a:r>
              <a:rPr lang="fr-FR" dirty="0"/>
              <a:t>, date, etc.</a:t>
            </a:r>
          </a:p>
          <a:p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negative</a:t>
            </a:r>
            <a:r>
              <a:rPr lang="fr-FR" dirty="0"/>
              <a:t> </a:t>
            </a:r>
            <a:r>
              <a:rPr lang="fr-FR" dirty="0" err="1"/>
              <a:t>conditionals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00614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BB658-5DB6-9413-1CE0-3509C4E12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Names</a:t>
            </a:r>
            <a:r>
              <a:rPr lang="fr-FR" dirty="0"/>
              <a:t> </a:t>
            </a:r>
            <a:r>
              <a:rPr lang="fr-FR" dirty="0" err="1"/>
              <a:t>rules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09F87-D1B8-67C9-217C-CA1020C5B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Choose</a:t>
            </a:r>
            <a:r>
              <a:rPr lang="fr-FR" dirty="0"/>
              <a:t> descriptive and </a:t>
            </a:r>
            <a:r>
              <a:rPr lang="fr-FR" dirty="0" err="1"/>
              <a:t>unambiguous</a:t>
            </a:r>
            <a:r>
              <a:rPr lang="fr-FR" dirty="0"/>
              <a:t> </a:t>
            </a:r>
            <a:r>
              <a:rPr lang="fr-FR" dirty="0" err="1"/>
              <a:t>names</a:t>
            </a:r>
            <a:endParaRPr lang="fr-FR" dirty="0"/>
          </a:p>
          <a:p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meaningful</a:t>
            </a:r>
            <a:r>
              <a:rPr lang="fr-FR" dirty="0"/>
              <a:t> distinction</a:t>
            </a:r>
          </a:p>
          <a:p>
            <a:r>
              <a:rPr lang="fr-FR" dirty="0"/>
              <a:t>Use </a:t>
            </a:r>
            <a:r>
              <a:rPr lang="fr-FR" dirty="0" err="1"/>
              <a:t>pronounceable</a:t>
            </a:r>
            <a:r>
              <a:rPr lang="fr-FR" dirty="0"/>
              <a:t> </a:t>
            </a:r>
            <a:r>
              <a:rPr lang="fr-FR" dirty="0" err="1"/>
              <a:t>names</a:t>
            </a:r>
            <a:endParaRPr lang="fr-FR" dirty="0"/>
          </a:p>
          <a:p>
            <a:r>
              <a:rPr lang="fr-FR" dirty="0"/>
              <a:t>Use </a:t>
            </a:r>
            <a:r>
              <a:rPr lang="fr-FR" dirty="0" err="1"/>
              <a:t>searchable</a:t>
            </a:r>
            <a:r>
              <a:rPr lang="fr-FR" dirty="0"/>
              <a:t> </a:t>
            </a:r>
            <a:r>
              <a:rPr lang="fr-FR" dirty="0" err="1"/>
              <a:t>names</a:t>
            </a:r>
            <a:endParaRPr lang="fr-FR" dirty="0"/>
          </a:p>
          <a:p>
            <a:r>
              <a:rPr lang="fr-FR" dirty="0"/>
              <a:t>Replace </a:t>
            </a:r>
            <a:r>
              <a:rPr lang="fr-FR" dirty="0" err="1"/>
              <a:t>magic</a:t>
            </a:r>
            <a:r>
              <a:rPr lang="fr-FR" dirty="0"/>
              <a:t> </a:t>
            </a:r>
            <a:r>
              <a:rPr lang="fr-FR" dirty="0" err="1"/>
              <a:t>numbers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named</a:t>
            </a:r>
            <a:r>
              <a:rPr lang="fr-FR" dirty="0"/>
              <a:t> constants</a:t>
            </a:r>
          </a:p>
          <a:p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encodings</a:t>
            </a:r>
            <a:endParaRPr lang="fr-FR" dirty="0"/>
          </a:p>
          <a:p>
            <a:pPr lvl="1"/>
            <a:r>
              <a:rPr lang="fr-FR" dirty="0"/>
              <a:t>Don’t append </a:t>
            </a:r>
            <a:r>
              <a:rPr lang="fr-FR" dirty="0" err="1"/>
              <a:t>prefixes</a:t>
            </a:r>
            <a:r>
              <a:rPr lang="fr-FR" dirty="0"/>
              <a:t> or type information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63480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BA168-A636-CBFE-3A65-2640B26AF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rule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BBF21-3FDD-AF24-FDC6-12B1B00FA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Keep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</a:t>
            </a:r>
            <a:r>
              <a:rPr lang="fr-FR" dirty="0" err="1"/>
              <a:t>small</a:t>
            </a:r>
            <a:endParaRPr lang="fr-FR" dirty="0"/>
          </a:p>
          <a:p>
            <a:r>
              <a:rPr lang="fr-FR" dirty="0"/>
              <a:t>Do one </a:t>
            </a:r>
            <a:r>
              <a:rPr lang="fr-FR" dirty="0" err="1"/>
              <a:t>thing</a:t>
            </a:r>
            <a:endParaRPr lang="fr-FR" dirty="0"/>
          </a:p>
          <a:p>
            <a:pPr lvl="1"/>
            <a:r>
              <a:rPr lang="fr-FR" dirty="0"/>
              <a:t>And do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well</a:t>
            </a:r>
            <a:endParaRPr lang="fr-FR" dirty="0"/>
          </a:p>
          <a:p>
            <a:r>
              <a:rPr lang="fr-FR" dirty="0"/>
              <a:t>Use descriptive </a:t>
            </a:r>
            <a:r>
              <a:rPr lang="fr-FR" dirty="0" err="1"/>
              <a:t>names</a:t>
            </a:r>
            <a:endParaRPr lang="fr-FR" dirty="0"/>
          </a:p>
          <a:p>
            <a:r>
              <a:rPr lang="fr-FR" dirty="0" err="1"/>
              <a:t>Prefer</a:t>
            </a:r>
            <a:r>
              <a:rPr lang="fr-FR" dirty="0"/>
              <a:t> </a:t>
            </a:r>
            <a:r>
              <a:rPr lang="fr-FR" dirty="0" err="1"/>
              <a:t>fewer</a:t>
            </a:r>
            <a:r>
              <a:rPr lang="fr-FR" dirty="0"/>
              <a:t> arguments</a:t>
            </a:r>
          </a:p>
          <a:p>
            <a:pPr lvl="1"/>
            <a:r>
              <a:rPr lang="fr-FR" dirty="0"/>
              <a:t>≤ 3 arguments</a:t>
            </a:r>
          </a:p>
          <a:p>
            <a:r>
              <a:rPr lang="fr-FR" dirty="0"/>
              <a:t>Have no </a:t>
            </a:r>
            <a:r>
              <a:rPr lang="fr-FR" dirty="0" err="1"/>
              <a:t>side</a:t>
            </a:r>
            <a:r>
              <a:rPr lang="fr-FR" dirty="0"/>
              <a:t> </a:t>
            </a:r>
            <a:r>
              <a:rPr lang="fr-FR" dirty="0" err="1"/>
              <a:t>effects</a:t>
            </a:r>
            <a:endParaRPr lang="fr-FR" dirty="0"/>
          </a:p>
          <a:p>
            <a:r>
              <a:rPr lang="fr-FR" dirty="0"/>
              <a:t>Don’t use flag arguments</a:t>
            </a:r>
          </a:p>
          <a:p>
            <a:pPr lvl="1"/>
            <a:r>
              <a:rPr lang="fr-FR" dirty="0"/>
              <a:t>Split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independent</a:t>
            </a:r>
            <a:r>
              <a:rPr lang="fr-FR" dirty="0"/>
              <a:t> </a:t>
            </a:r>
            <a:r>
              <a:rPr lang="fr-FR" dirty="0" err="1"/>
              <a:t>methods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79089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22688-B943-FB6A-29AB-DE45A26E1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</a:t>
            </a:r>
            <a:r>
              <a:rPr lang="fr-FR" dirty="0" err="1"/>
              <a:t>rules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306F2-2BB8-6AF0-9954-2EF7F9BC6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Always </a:t>
            </a:r>
            <a:r>
              <a:rPr lang="fr-FR" dirty="0" err="1"/>
              <a:t>try</a:t>
            </a:r>
            <a:r>
              <a:rPr lang="fr-FR" dirty="0"/>
              <a:t> to </a:t>
            </a:r>
            <a:r>
              <a:rPr lang="fr-FR" dirty="0" err="1"/>
              <a:t>explain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code</a:t>
            </a:r>
          </a:p>
          <a:p>
            <a:pPr lvl="1"/>
            <a:r>
              <a:rPr lang="fr-FR" dirty="0"/>
              <a:t>Not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comments</a:t>
            </a:r>
            <a:endParaRPr lang="fr-FR" dirty="0"/>
          </a:p>
          <a:p>
            <a:r>
              <a:rPr lang="fr-FR" dirty="0"/>
              <a:t>Don’t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redundant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i++; // </a:t>
            </a:r>
            <a:r>
              <a:rPr lang="fr-FR" dirty="0" err="1"/>
              <a:t>increment</a:t>
            </a:r>
            <a:r>
              <a:rPr lang="fr-FR" dirty="0"/>
              <a:t> i 😫</a:t>
            </a:r>
          </a:p>
          <a:p>
            <a:r>
              <a:rPr lang="fr-FR" dirty="0"/>
              <a:t>Don’t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obvious</a:t>
            </a:r>
            <a:r>
              <a:rPr lang="fr-FR" dirty="0"/>
              <a:t> noise</a:t>
            </a:r>
          </a:p>
          <a:p>
            <a:r>
              <a:rPr lang="fr-FR" dirty="0"/>
              <a:t>Don’t use </a:t>
            </a:r>
            <a:r>
              <a:rPr lang="fr-FR" dirty="0" err="1"/>
              <a:t>closing</a:t>
            </a:r>
            <a:r>
              <a:rPr lang="fr-FR" dirty="0"/>
              <a:t> </a:t>
            </a:r>
            <a:r>
              <a:rPr lang="fr-FR" dirty="0" err="1"/>
              <a:t>brace</a:t>
            </a:r>
            <a:r>
              <a:rPr lang="fr-FR" dirty="0"/>
              <a:t> </a:t>
            </a:r>
            <a:r>
              <a:rPr lang="fr-FR" dirty="0" err="1"/>
              <a:t>comments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E.g. // end of </a:t>
            </a:r>
            <a:r>
              <a:rPr lang="fr-FR" dirty="0" err="1"/>
              <a:t>function</a:t>
            </a:r>
            <a:endParaRPr lang="fr-FR" dirty="0"/>
          </a:p>
          <a:p>
            <a:r>
              <a:rPr lang="fr-FR" dirty="0"/>
              <a:t>Don’t comment out code</a:t>
            </a:r>
          </a:p>
          <a:p>
            <a:pPr lvl="1"/>
            <a:r>
              <a:rPr lang="fr-FR" dirty="0"/>
              <a:t>Just </a:t>
            </a:r>
            <a:r>
              <a:rPr lang="fr-FR" dirty="0" err="1"/>
              <a:t>remove</a:t>
            </a:r>
            <a:r>
              <a:rPr lang="fr-FR" dirty="0"/>
              <a:t> </a:t>
            </a:r>
            <a:r>
              <a:rPr lang="fr-FR" dirty="0" err="1"/>
              <a:t>it</a:t>
            </a:r>
            <a:endParaRPr lang="fr-FR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7A9B99-F842-6172-46CB-63367A0894D4}"/>
              </a:ext>
            </a:extLst>
          </p:cNvPr>
          <p:cNvSpPr txBox="1">
            <a:spLocks/>
          </p:cNvSpPr>
          <p:nvPr/>
        </p:nvSpPr>
        <p:spPr>
          <a:xfrm>
            <a:off x="6275294" y="1595718"/>
            <a:ext cx="5377208" cy="4805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Use as </a:t>
            </a:r>
            <a:r>
              <a:rPr lang="fr-FR" dirty="0" err="1"/>
              <a:t>explanation</a:t>
            </a:r>
            <a:r>
              <a:rPr lang="fr-FR" dirty="0"/>
              <a:t> of </a:t>
            </a:r>
            <a:r>
              <a:rPr lang="fr-FR" dirty="0" err="1"/>
              <a:t>intent</a:t>
            </a:r>
            <a:endParaRPr lang="fr-FR" dirty="0"/>
          </a:p>
          <a:p>
            <a:r>
              <a:rPr lang="fr-FR" dirty="0"/>
              <a:t>Use as clarification of code</a:t>
            </a:r>
          </a:p>
          <a:p>
            <a:r>
              <a:rPr lang="fr-FR" dirty="0"/>
              <a:t>Use as warning of </a:t>
            </a:r>
            <a:r>
              <a:rPr lang="fr-FR" dirty="0" err="1"/>
              <a:t>consequence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17124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9287D-DBAC-10C0-A2AC-1F31C8546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Source code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AAA79-E5A9-ACD5-1C6A-F6178037E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Separate</a:t>
            </a:r>
            <a:r>
              <a:rPr lang="fr-FR" dirty="0"/>
              <a:t> concepts </a:t>
            </a:r>
            <a:r>
              <a:rPr lang="fr-FR" dirty="0" err="1"/>
              <a:t>vertically</a:t>
            </a:r>
            <a:endParaRPr lang="fr-FR" dirty="0"/>
          </a:p>
          <a:p>
            <a:r>
              <a:rPr lang="fr-FR" dirty="0" err="1"/>
              <a:t>Related</a:t>
            </a:r>
            <a:r>
              <a:rPr lang="fr-FR" dirty="0"/>
              <a:t> code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appear</a:t>
            </a:r>
            <a:r>
              <a:rPr lang="fr-FR" dirty="0"/>
              <a:t> </a:t>
            </a:r>
            <a:r>
              <a:rPr lang="fr-FR" dirty="0" err="1"/>
              <a:t>vertically</a:t>
            </a:r>
            <a:r>
              <a:rPr lang="fr-FR" dirty="0"/>
              <a:t> dense</a:t>
            </a:r>
          </a:p>
          <a:p>
            <a:r>
              <a:rPr lang="fr-FR" dirty="0" err="1"/>
              <a:t>Declare</a:t>
            </a:r>
            <a:r>
              <a:rPr lang="fr-FR" dirty="0"/>
              <a:t> variables close to </a:t>
            </a:r>
            <a:r>
              <a:rPr lang="fr-FR" dirty="0" err="1"/>
              <a:t>their</a:t>
            </a:r>
            <a:r>
              <a:rPr lang="fr-FR" dirty="0"/>
              <a:t> usage</a:t>
            </a:r>
          </a:p>
          <a:p>
            <a:r>
              <a:rPr lang="fr-FR" dirty="0" err="1"/>
              <a:t>Dependent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close</a:t>
            </a:r>
          </a:p>
          <a:p>
            <a:r>
              <a:rPr lang="fr-FR" dirty="0" err="1"/>
              <a:t>Similar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close</a:t>
            </a:r>
          </a:p>
          <a:p>
            <a:r>
              <a:rPr lang="fr-FR" dirty="0"/>
              <a:t>Place </a:t>
            </a:r>
            <a:r>
              <a:rPr lang="fr-FR" dirty="0" err="1"/>
              <a:t>functions</a:t>
            </a:r>
            <a:r>
              <a:rPr lang="fr-FR" dirty="0"/>
              <a:t> in the </a:t>
            </a:r>
            <a:r>
              <a:rPr lang="fr-FR" dirty="0" err="1"/>
              <a:t>downward</a:t>
            </a:r>
            <a:r>
              <a:rPr lang="fr-FR" dirty="0"/>
              <a:t> direction</a:t>
            </a:r>
          </a:p>
          <a:p>
            <a:r>
              <a:rPr lang="fr-FR" dirty="0" err="1"/>
              <a:t>Keep</a:t>
            </a:r>
            <a:r>
              <a:rPr lang="fr-FR" dirty="0"/>
              <a:t> </a:t>
            </a:r>
            <a:r>
              <a:rPr lang="fr-FR" dirty="0" err="1"/>
              <a:t>lines</a:t>
            </a:r>
            <a:r>
              <a:rPr lang="fr-FR" dirty="0"/>
              <a:t> short</a:t>
            </a:r>
          </a:p>
          <a:p>
            <a:r>
              <a:rPr lang="fr-FR" dirty="0"/>
              <a:t>Don’t </a:t>
            </a:r>
            <a:r>
              <a:rPr lang="fr-FR" dirty="0" err="1"/>
              <a:t>huse</a:t>
            </a:r>
            <a:r>
              <a:rPr lang="fr-FR" dirty="0"/>
              <a:t> horizontal </a:t>
            </a:r>
            <a:r>
              <a:rPr lang="fr-FR" dirty="0" err="1"/>
              <a:t>alignment</a:t>
            </a:r>
            <a:endParaRPr lang="fr-FR" dirty="0"/>
          </a:p>
          <a:p>
            <a:r>
              <a:rPr lang="fr-FR" dirty="0"/>
              <a:t>Use white </a:t>
            </a:r>
            <a:r>
              <a:rPr lang="fr-FR" dirty="0" err="1"/>
              <a:t>space</a:t>
            </a:r>
            <a:r>
              <a:rPr lang="fr-FR" dirty="0"/>
              <a:t> to </a:t>
            </a:r>
            <a:r>
              <a:rPr lang="fr-FR" dirty="0" err="1"/>
              <a:t>associate</a:t>
            </a:r>
            <a:r>
              <a:rPr lang="fr-FR" dirty="0"/>
              <a:t> </a:t>
            </a:r>
            <a:r>
              <a:rPr lang="fr-FR" dirty="0" err="1"/>
              <a:t>related</a:t>
            </a:r>
            <a:r>
              <a:rPr lang="fr-FR" dirty="0"/>
              <a:t> </a:t>
            </a:r>
            <a:r>
              <a:rPr lang="fr-FR" dirty="0" err="1"/>
              <a:t>thing</a:t>
            </a:r>
            <a:r>
              <a:rPr lang="fr-FR" dirty="0"/>
              <a:t> and </a:t>
            </a:r>
            <a:r>
              <a:rPr lang="fr-FR" dirty="0" err="1"/>
              <a:t>disassociate</a:t>
            </a:r>
            <a:r>
              <a:rPr lang="fr-FR" dirty="0"/>
              <a:t> </a:t>
            </a:r>
            <a:r>
              <a:rPr lang="fr-FR" dirty="0" err="1"/>
              <a:t>weakly</a:t>
            </a:r>
            <a:r>
              <a:rPr lang="fr-FR" dirty="0"/>
              <a:t> </a:t>
            </a:r>
            <a:r>
              <a:rPr lang="fr-FR" dirty="0" err="1"/>
              <a:t>related</a:t>
            </a:r>
            <a:endParaRPr lang="fr-FR" dirty="0"/>
          </a:p>
          <a:p>
            <a:r>
              <a:rPr lang="fr-FR" dirty="0"/>
              <a:t>Don’t break indentation</a:t>
            </a:r>
          </a:p>
        </p:txBody>
      </p:sp>
    </p:spTree>
    <p:extLst>
      <p:ext uri="{BB962C8B-B14F-4D97-AF65-F5344CB8AC3E}">
        <p14:creationId xmlns:p14="http://schemas.microsoft.com/office/powerpoint/2010/main" val="27548337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26050-5086-C329-C4EA-3702AE0C2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Objects</a:t>
            </a:r>
            <a:r>
              <a:rPr lang="fr-FR" dirty="0"/>
              <a:t> and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CB829-BB79-1F90-4942-40AE2751D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Hide</a:t>
            </a:r>
            <a:r>
              <a:rPr lang="fr-FR" dirty="0"/>
              <a:t> </a:t>
            </a:r>
            <a:r>
              <a:rPr lang="fr-FR" dirty="0" err="1"/>
              <a:t>internal</a:t>
            </a:r>
            <a:r>
              <a:rPr lang="fr-FR" dirty="0"/>
              <a:t> structure</a:t>
            </a:r>
          </a:p>
          <a:p>
            <a:r>
              <a:rPr lang="fr-FR" dirty="0" err="1"/>
              <a:t>Prefer</a:t>
            </a:r>
            <a:r>
              <a:rPr lang="fr-FR" dirty="0"/>
              <a:t> data structure</a:t>
            </a:r>
          </a:p>
          <a:p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hybrids</a:t>
            </a:r>
            <a:r>
              <a:rPr lang="fr-FR" dirty="0"/>
              <a:t> structures</a:t>
            </a:r>
          </a:p>
          <a:p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small</a:t>
            </a:r>
            <a:endParaRPr lang="fr-FR" dirty="0"/>
          </a:p>
          <a:p>
            <a:r>
              <a:rPr lang="fr-FR" dirty="0"/>
              <a:t>Do one </a:t>
            </a:r>
            <a:r>
              <a:rPr lang="fr-FR" dirty="0" err="1"/>
              <a:t>thing</a:t>
            </a:r>
            <a:endParaRPr lang="fr-FR" dirty="0"/>
          </a:p>
          <a:p>
            <a:r>
              <a:rPr lang="fr-FR" dirty="0"/>
              <a:t>Small </a:t>
            </a:r>
            <a:r>
              <a:rPr lang="fr-FR" dirty="0" err="1"/>
              <a:t>number</a:t>
            </a:r>
            <a:r>
              <a:rPr lang="fr-FR" dirty="0"/>
              <a:t> of instance variables</a:t>
            </a:r>
          </a:p>
          <a:p>
            <a:r>
              <a:rPr lang="fr-FR" dirty="0"/>
              <a:t>Base class </a:t>
            </a:r>
            <a:r>
              <a:rPr lang="fr-FR" dirty="0" err="1"/>
              <a:t>should</a:t>
            </a:r>
            <a:r>
              <a:rPr lang="fr-FR" dirty="0"/>
              <a:t> know </a:t>
            </a:r>
            <a:r>
              <a:rPr lang="fr-FR" dirty="0" err="1"/>
              <a:t>nothing</a:t>
            </a:r>
            <a:r>
              <a:rPr lang="fr-FR" dirty="0"/>
              <a:t> of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derivatives</a:t>
            </a:r>
            <a:endParaRPr lang="fr-FR" dirty="0"/>
          </a:p>
          <a:p>
            <a:r>
              <a:rPr lang="fr-FR" dirty="0" err="1"/>
              <a:t>Better</a:t>
            </a:r>
            <a:r>
              <a:rPr lang="fr-FR" dirty="0"/>
              <a:t> to have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to </a:t>
            </a:r>
            <a:r>
              <a:rPr lang="fr-FR" dirty="0" err="1"/>
              <a:t>pass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code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to select a </a:t>
            </a:r>
            <a:r>
              <a:rPr lang="fr-FR" dirty="0" err="1"/>
              <a:t>behavior</a:t>
            </a:r>
            <a:endParaRPr lang="fr-FR" dirty="0"/>
          </a:p>
          <a:p>
            <a:r>
              <a:rPr lang="fr-FR" dirty="0" err="1"/>
              <a:t>Prefer</a:t>
            </a:r>
            <a:r>
              <a:rPr lang="fr-FR" dirty="0"/>
              <a:t> non-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to 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methods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020633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4462-16DB-3C77-B6BB-B11DC64EC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28FD9-50B1-4B58-916B-2EA2929AD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One </a:t>
            </a:r>
            <a:r>
              <a:rPr lang="fr-FR" dirty="0" err="1"/>
              <a:t>assert</a:t>
            </a:r>
            <a:r>
              <a:rPr lang="fr-FR" dirty="0"/>
              <a:t> per test</a:t>
            </a:r>
          </a:p>
          <a:p>
            <a:r>
              <a:rPr lang="fr-FR" dirty="0"/>
              <a:t>Fast</a:t>
            </a:r>
          </a:p>
          <a:p>
            <a:r>
              <a:rPr lang="fr-FR" dirty="0"/>
              <a:t>Independent</a:t>
            </a:r>
          </a:p>
          <a:p>
            <a:r>
              <a:rPr lang="fr-FR" dirty="0" err="1"/>
              <a:t>Repeatable</a:t>
            </a:r>
            <a:endParaRPr lang="fr-FR" dirty="0"/>
          </a:p>
          <a:p>
            <a:r>
              <a:rPr lang="fr-FR" dirty="0"/>
              <a:t>self-</a:t>
            </a:r>
            <a:r>
              <a:rPr lang="fr-FR" dirty="0" err="1"/>
              <a:t>validating</a:t>
            </a:r>
            <a:endParaRPr lang="fr-FR" dirty="0"/>
          </a:p>
          <a:p>
            <a:r>
              <a:rPr lang="fr-FR" dirty="0" err="1"/>
              <a:t>Timely</a:t>
            </a:r>
            <a:endParaRPr lang="fr-FR" dirty="0"/>
          </a:p>
          <a:p>
            <a:r>
              <a:rPr lang="fr-FR" dirty="0" err="1"/>
              <a:t>Readable</a:t>
            </a:r>
            <a:endParaRPr lang="fr-FR" dirty="0"/>
          </a:p>
          <a:p>
            <a:r>
              <a:rPr lang="fr-FR" dirty="0" err="1"/>
              <a:t>Easy</a:t>
            </a:r>
            <a:r>
              <a:rPr lang="fr-FR" dirty="0"/>
              <a:t> to run</a:t>
            </a:r>
          </a:p>
          <a:p>
            <a:r>
              <a:rPr lang="fr-FR" dirty="0"/>
              <a:t>Use a </a:t>
            </a:r>
            <a:r>
              <a:rPr lang="fr-FR" dirty="0" err="1"/>
              <a:t>coverage</a:t>
            </a:r>
            <a:r>
              <a:rPr lang="fr-FR" dirty="0"/>
              <a:t> </a:t>
            </a:r>
            <a:r>
              <a:rPr lang="fr-FR" dirty="0" err="1"/>
              <a:t>tool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26380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AC558-5A43-C232-A93A-7BEA07D62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Code </a:t>
            </a:r>
            <a:r>
              <a:rPr lang="fr-FR" dirty="0" err="1"/>
              <a:t>smells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99D29-8A01-00D3-8060-423623BAD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Rigidity</a:t>
            </a:r>
            <a:endParaRPr lang="fr-FR" dirty="0"/>
          </a:p>
          <a:p>
            <a:pPr lvl="1"/>
            <a:r>
              <a:rPr lang="fr-FR" dirty="0"/>
              <a:t>Software </a:t>
            </a:r>
            <a:r>
              <a:rPr lang="fr-FR" dirty="0" err="1"/>
              <a:t>difficult</a:t>
            </a:r>
            <a:r>
              <a:rPr lang="fr-FR" dirty="0"/>
              <a:t> to change; a </a:t>
            </a:r>
            <a:r>
              <a:rPr lang="fr-FR" dirty="0" err="1"/>
              <a:t>small</a:t>
            </a:r>
            <a:r>
              <a:rPr lang="fr-FR" dirty="0"/>
              <a:t> change causes a cascade of </a:t>
            </a:r>
            <a:r>
              <a:rPr lang="fr-FR" dirty="0" err="1"/>
              <a:t>subsequent</a:t>
            </a:r>
            <a:r>
              <a:rPr lang="fr-FR" dirty="0"/>
              <a:t> changes</a:t>
            </a:r>
          </a:p>
          <a:p>
            <a:r>
              <a:rPr lang="fr-FR" dirty="0" err="1"/>
              <a:t>Fragility</a:t>
            </a:r>
            <a:endParaRPr lang="fr-FR" dirty="0"/>
          </a:p>
          <a:p>
            <a:pPr lvl="1"/>
            <a:r>
              <a:rPr lang="fr-FR" dirty="0"/>
              <a:t>The software breaks in </a:t>
            </a:r>
            <a:r>
              <a:rPr lang="fr-FR" dirty="0" err="1"/>
              <a:t>many</a:t>
            </a:r>
            <a:r>
              <a:rPr lang="fr-FR" dirty="0"/>
              <a:t> places due to a single change</a:t>
            </a:r>
          </a:p>
          <a:p>
            <a:r>
              <a:rPr lang="fr-FR" dirty="0" err="1"/>
              <a:t>Immobility</a:t>
            </a:r>
            <a:endParaRPr lang="fr-FR" dirty="0"/>
          </a:p>
          <a:p>
            <a:pPr lvl="1"/>
            <a:r>
              <a:rPr lang="fr-FR" dirty="0"/>
              <a:t>You </a:t>
            </a:r>
            <a:r>
              <a:rPr lang="fr-FR" dirty="0" err="1"/>
              <a:t>cannot</a:t>
            </a:r>
            <a:r>
              <a:rPr lang="fr-FR" dirty="0"/>
              <a:t> </a:t>
            </a:r>
            <a:r>
              <a:rPr lang="fr-FR" dirty="0" err="1"/>
              <a:t>reuse</a:t>
            </a:r>
            <a:r>
              <a:rPr lang="fr-FR" dirty="0"/>
              <a:t> part of the code in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projects</a:t>
            </a:r>
            <a:r>
              <a:rPr lang="fr-FR" dirty="0"/>
              <a:t> </a:t>
            </a:r>
            <a:r>
              <a:rPr lang="fr-FR" dirty="0" err="1"/>
              <a:t>becose</a:t>
            </a:r>
            <a:r>
              <a:rPr lang="fr-FR" dirty="0"/>
              <a:t> of </a:t>
            </a:r>
            <a:r>
              <a:rPr lang="fr-FR" dirty="0" err="1"/>
              <a:t>involved</a:t>
            </a:r>
            <a:r>
              <a:rPr lang="fr-FR" dirty="0"/>
              <a:t> </a:t>
            </a:r>
            <a:r>
              <a:rPr lang="fr-FR" dirty="0" err="1"/>
              <a:t>risks</a:t>
            </a:r>
            <a:r>
              <a:rPr lang="fr-FR" dirty="0"/>
              <a:t> and high effort</a:t>
            </a:r>
          </a:p>
          <a:p>
            <a:r>
              <a:rPr lang="fr-FR" dirty="0" err="1"/>
              <a:t>Needless</a:t>
            </a:r>
            <a:r>
              <a:rPr lang="fr-FR" dirty="0"/>
              <a:t> </a:t>
            </a:r>
            <a:r>
              <a:rPr lang="fr-FR" dirty="0" err="1"/>
              <a:t>complexity</a:t>
            </a:r>
            <a:endParaRPr lang="fr-FR" dirty="0"/>
          </a:p>
          <a:p>
            <a:r>
              <a:rPr lang="fr-FR" dirty="0" err="1"/>
              <a:t>Needless</a:t>
            </a:r>
            <a:r>
              <a:rPr lang="fr-FR" dirty="0"/>
              <a:t> </a:t>
            </a:r>
            <a:r>
              <a:rPr lang="fr-FR" dirty="0" err="1"/>
              <a:t>repetition</a:t>
            </a:r>
            <a:endParaRPr lang="fr-FR" dirty="0"/>
          </a:p>
          <a:p>
            <a:r>
              <a:rPr lang="fr-FR" dirty="0" err="1"/>
              <a:t>Opacity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The code </a:t>
            </a:r>
            <a:r>
              <a:rPr lang="fr-FR" dirty="0" err="1"/>
              <a:t>is</a:t>
            </a:r>
            <a:r>
              <a:rPr lang="fr-FR" dirty="0"/>
              <a:t> hard to </a:t>
            </a:r>
            <a:r>
              <a:rPr lang="fr-FR" dirty="0" err="1"/>
              <a:t>understand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52757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E53AF-B782-6AC6-C10D-6EF7A3980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Error</a:t>
            </a:r>
            <a:r>
              <a:rPr lang="fr-FR" dirty="0"/>
              <a:t>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71CB4-E30D-584D-EE9B-7B92928B0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Don’t mix </a:t>
            </a:r>
            <a:r>
              <a:rPr lang="fr-FR" dirty="0" err="1"/>
              <a:t>error</a:t>
            </a:r>
            <a:r>
              <a:rPr lang="fr-FR" dirty="0"/>
              <a:t> handling and code</a:t>
            </a:r>
          </a:p>
          <a:p>
            <a:r>
              <a:rPr lang="fr-FR" dirty="0"/>
              <a:t>Use exceptions </a:t>
            </a:r>
            <a:r>
              <a:rPr lang="fr-FR" dirty="0" err="1"/>
              <a:t>instead</a:t>
            </a:r>
            <a:r>
              <a:rPr lang="fr-FR" dirty="0"/>
              <a:t> of </a:t>
            </a:r>
            <a:r>
              <a:rPr lang="fr-FR" dirty="0" err="1"/>
              <a:t>returning</a:t>
            </a:r>
            <a:r>
              <a:rPr lang="fr-FR" dirty="0"/>
              <a:t> </a:t>
            </a:r>
            <a:r>
              <a:rPr lang="fr-FR" dirty="0" err="1"/>
              <a:t>error</a:t>
            </a:r>
            <a:r>
              <a:rPr lang="fr-FR" dirty="0"/>
              <a:t> codes</a:t>
            </a:r>
          </a:p>
          <a:p>
            <a:r>
              <a:rPr lang="fr-FR" dirty="0"/>
              <a:t>Don’t return </a:t>
            </a:r>
            <a:r>
              <a:rPr lang="fr-FR" dirty="0" err="1"/>
              <a:t>null</a:t>
            </a:r>
            <a:endParaRPr lang="fr-FR" dirty="0"/>
          </a:p>
          <a:p>
            <a:pPr lvl="1"/>
            <a:r>
              <a:rPr lang="fr-FR" dirty="0"/>
              <a:t>Don’t </a:t>
            </a:r>
            <a:r>
              <a:rPr lang="fr-FR" dirty="0" err="1"/>
              <a:t>pass</a:t>
            </a:r>
            <a:r>
              <a:rPr lang="fr-FR" dirty="0"/>
              <a:t> </a:t>
            </a:r>
            <a:r>
              <a:rPr lang="fr-FR" dirty="0" err="1"/>
              <a:t>null</a:t>
            </a:r>
            <a:r>
              <a:rPr lang="fr-FR" dirty="0"/>
              <a:t> </a:t>
            </a:r>
            <a:r>
              <a:rPr lang="fr-FR" dirty="0" err="1"/>
              <a:t>either</a:t>
            </a:r>
            <a:endParaRPr lang="fr-FR" dirty="0"/>
          </a:p>
          <a:p>
            <a:r>
              <a:rPr lang="fr-FR" dirty="0" err="1"/>
              <a:t>Throw</a:t>
            </a:r>
            <a:r>
              <a:rPr lang="fr-FR" dirty="0"/>
              <a:t> exceptions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context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5693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3C53A2-AB92-7742-DE0E-2C5BA25D0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Craftsmanship</a:t>
            </a:r>
            <a:r>
              <a:rPr lang="fr-FR" dirty="0"/>
              <a:t> in a </a:t>
            </a:r>
            <a:r>
              <a:rPr lang="fr-FR" dirty="0" err="1"/>
              <a:t>nutshell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02E1DD-CD1A-4D1E-02A6-DF490F0AB468}"/>
              </a:ext>
            </a:extLst>
          </p:cNvPr>
          <p:cNvSpPr/>
          <p:nvPr/>
        </p:nvSpPr>
        <p:spPr>
          <a:xfrm>
            <a:off x="3248363" y="2098477"/>
            <a:ext cx="5695274" cy="3155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/>
              <a:t>Collaboration</a:t>
            </a:r>
          </a:p>
          <a:p>
            <a:pPr algn="ctr"/>
            <a:endParaRPr lang="fr-FR" dirty="0"/>
          </a:p>
        </p:txBody>
      </p:sp>
      <p:pic>
        <p:nvPicPr>
          <p:cNvPr id="5" name="Graphic 14">
            <a:extLst>
              <a:ext uri="{FF2B5EF4-FFF2-40B4-BE49-F238E27FC236}">
                <a16:creationId xmlns:a16="http://schemas.microsoft.com/office/drawing/2014/main" id="{CB26CF2C-5219-6798-0769-118C33823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2282" y="2587500"/>
            <a:ext cx="1787431" cy="1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790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3CFFE-471B-DC73-740D-B2FF3CC4F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Technical</a:t>
            </a:r>
            <a:r>
              <a:rPr lang="fr-FR" dirty="0"/>
              <a:t> </a:t>
            </a:r>
            <a:r>
              <a:rPr lang="fr-FR" dirty="0" err="1"/>
              <a:t>debt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A472-9276-5C1A-2B28-27F3C73DC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4708779" cy="4805082"/>
          </a:xfrm>
        </p:spPr>
        <p:txBody>
          <a:bodyPr/>
          <a:lstStyle/>
          <a:p>
            <a:r>
              <a:rPr lang="en-US" dirty="0"/>
              <a:t>Everything that breaks your productivity</a:t>
            </a:r>
          </a:p>
          <a:p>
            <a:r>
              <a:rPr lang="en-US" dirty="0"/>
              <a:t>wrong technical designs, little tests,  code readability, bugs, crappy doc, process mess, fuzzy requirements, high lead time, …</a:t>
            </a:r>
          </a:p>
          <a:p>
            <a:endParaRPr lang="fr-FR" dirty="0"/>
          </a:p>
        </p:txBody>
      </p:sp>
      <p:pic>
        <p:nvPicPr>
          <p:cNvPr id="7171" name="Picture 3">
            <a:extLst>
              <a:ext uri="{FF2B5EF4-FFF2-40B4-BE49-F238E27FC236}">
                <a16:creationId xmlns:a16="http://schemas.microsoft.com/office/drawing/2014/main" id="{A27AB55D-D364-0423-BCD9-89DBC461D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100" y="2952647"/>
            <a:ext cx="5089523" cy="344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962D1602-94BA-7F4A-341D-147155630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469" y="243962"/>
            <a:ext cx="4180834" cy="440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8127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9FD3A60-BA69-0ABD-F208-AB5B72E73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Refactoring</a:t>
            </a:r>
            <a:endParaRPr lang="fr-FR" dirty="0"/>
          </a:p>
        </p:txBody>
      </p:sp>
      <p:pic>
        <p:nvPicPr>
          <p:cNvPr id="2050" name="Picture 2" descr="three men sitting on chair beside tables">
            <a:extLst>
              <a:ext uri="{FF2B5EF4-FFF2-40B4-BE49-F238E27FC236}">
                <a16:creationId xmlns:a16="http://schemas.microsoft.com/office/drawing/2014/main" id="{185F5684-8EF2-EC4E-5BDF-6509B26AA7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63" b="28451"/>
          <a:stretch/>
        </p:blipFill>
        <p:spPr bwMode="auto">
          <a:xfrm>
            <a:off x="234176" y="2520175"/>
            <a:ext cx="11697629" cy="391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8000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B8230E-55C3-05EE-1965-700CF6870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Refactoring</a:t>
            </a:r>
            <a:endParaRPr lang="fr-FR" dirty="0"/>
          </a:p>
        </p:txBody>
      </p:sp>
      <p:pic>
        <p:nvPicPr>
          <p:cNvPr id="5" name="Espace réservé du contenu 4" descr="Personne avec une idée avec un remplissage uni">
            <a:extLst>
              <a:ext uri="{FF2B5EF4-FFF2-40B4-BE49-F238E27FC236}">
                <a16:creationId xmlns:a16="http://schemas.microsoft.com/office/drawing/2014/main" id="{DCD28D4F-822D-CE66-7438-2030F91C7B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96455" y="1970215"/>
            <a:ext cx="1787912" cy="1787912"/>
          </a:xfrm>
        </p:spPr>
      </p:pic>
      <p:pic>
        <p:nvPicPr>
          <p:cNvPr id="7" name="Graphique 6" descr="Bulle de discussion avec un remplissage uni">
            <a:extLst>
              <a:ext uri="{FF2B5EF4-FFF2-40B4-BE49-F238E27FC236}">
                <a16:creationId xmlns:a16="http://schemas.microsoft.com/office/drawing/2014/main" id="{893D8D87-0D0B-FDB6-3E1E-97AFD21E7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39449" y="2159918"/>
            <a:ext cx="1029090" cy="1029090"/>
          </a:xfrm>
          <a:prstGeom prst="rect">
            <a:avLst/>
          </a:prstGeom>
        </p:spPr>
      </p:pic>
      <p:pic>
        <p:nvPicPr>
          <p:cNvPr id="9" name="Graphique 8" descr="Utilisateur avec un remplissage uni">
            <a:extLst>
              <a:ext uri="{FF2B5EF4-FFF2-40B4-BE49-F238E27FC236}">
                <a16:creationId xmlns:a16="http://schemas.microsoft.com/office/drawing/2014/main" id="{B6DB85C3-6C8D-CEAA-C035-6CD3080BAF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58176" y="2843727"/>
            <a:ext cx="914400" cy="914400"/>
          </a:xfrm>
          <a:prstGeom prst="rect">
            <a:avLst/>
          </a:prstGeom>
        </p:spPr>
      </p:pic>
      <p:pic>
        <p:nvPicPr>
          <p:cNvPr id="10" name="Graphique 9" descr="Ordinateur portable avec un remplissage uni">
            <a:extLst>
              <a:ext uri="{FF2B5EF4-FFF2-40B4-BE49-F238E27FC236}">
                <a16:creationId xmlns:a16="http://schemas.microsoft.com/office/drawing/2014/main" id="{1D170FE5-FBCB-D062-B829-0792EA896C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39410" y="3737683"/>
            <a:ext cx="751931" cy="751931"/>
          </a:xfrm>
          <a:prstGeom prst="rect">
            <a:avLst/>
          </a:prstGeom>
        </p:spPr>
      </p:pic>
      <p:pic>
        <p:nvPicPr>
          <p:cNvPr id="12" name="Graphique 11" descr="Bulle de pensée avec un remplissage uni">
            <a:extLst>
              <a:ext uri="{FF2B5EF4-FFF2-40B4-BE49-F238E27FC236}">
                <a16:creationId xmlns:a16="http://schemas.microsoft.com/office/drawing/2014/main" id="{DE4E63F6-0A0C-ED87-9959-C499A819B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60703" y="2274608"/>
            <a:ext cx="914400" cy="914400"/>
          </a:xfrm>
          <a:prstGeom prst="rect">
            <a:avLst/>
          </a:prstGeom>
        </p:spPr>
      </p:pic>
      <p:pic>
        <p:nvPicPr>
          <p:cNvPr id="13" name="Graphique 12" descr="Utilisateur avec un remplissage uni">
            <a:extLst>
              <a:ext uri="{FF2B5EF4-FFF2-40B4-BE49-F238E27FC236}">
                <a16:creationId xmlns:a16="http://schemas.microsoft.com/office/drawing/2014/main" id="{809985FD-19FC-65F9-901B-AA8B9CA875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77630" y="2823283"/>
            <a:ext cx="914400" cy="914400"/>
          </a:xfrm>
          <a:prstGeom prst="rect">
            <a:avLst/>
          </a:prstGeom>
        </p:spPr>
      </p:pic>
      <p:pic>
        <p:nvPicPr>
          <p:cNvPr id="14" name="Graphique 13" descr="Ordinateur portable avec un remplissage uni">
            <a:extLst>
              <a:ext uri="{FF2B5EF4-FFF2-40B4-BE49-F238E27FC236}">
                <a16:creationId xmlns:a16="http://schemas.microsoft.com/office/drawing/2014/main" id="{2395E9C6-EF35-597A-3A9B-B97DD0FF8C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58864" y="3717239"/>
            <a:ext cx="751931" cy="751931"/>
          </a:xfrm>
          <a:prstGeom prst="rect">
            <a:avLst/>
          </a:prstGeom>
        </p:spPr>
      </p:pic>
      <p:pic>
        <p:nvPicPr>
          <p:cNvPr id="16" name="Graphique 15" descr="Bulle de discussion avec un remplissage uni">
            <a:extLst>
              <a:ext uri="{FF2B5EF4-FFF2-40B4-BE49-F238E27FC236}">
                <a16:creationId xmlns:a16="http://schemas.microsoft.com/office/drawing/2014/main" id="{A206228C-24F6-969B-E591-879318EBD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8902" y="2085579"/>
            <a:ext cx="1103429" cy="1103429"/>
          </a:xfrm>
          <a:prstGeom prst="rect">
            <a:avLst/>
          </a:prstGeom>
        </p:spPr>
      </p:pic>
      <p:pic>
        <p:nvPicPr>
          <p:cNvPr id="17" name="Graphique 16" descr="Utilisateur avec un remplissage uni">
            <a:extLst>
              <a:ext uri="{FF2B5EF4-FFF2-40B4-BE49-F238E27FC236}">
                <a16:creationId xmlns:a16="http://schemas.microsoft.com/office/drawing/2014/main" id="{73DC64FA-1876-5A29-B9B4-9CEA4888D9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08235" y="2823283"/>
            <a:ext cx="914400" cy="914400"/>
          </a:xfrm>
          <a:prstGeom prst="rect">
            <a:avLst/>
          </a:prstGeom>
        </p:spPr>
      </p:pic>
      <p:pic>
        <p:nvPicPr>
          <p:cNvPr id="18" name="Graphique 17" descr="Ordinateur portable avec un remplissage uni">
            <a:extLst>
              <a:ext uri="{FF2B5EF4-FFF2-40B4-BE49-F238E27FC236}">
                <a16:creationId xmlns:a16="http://schemas.microsoft.com/office/drawing/2014/main" id="{86F2E5E4-FBBE-98BE-5C0A-37C39E08FA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78318" y="3717239"/>
            <a:ext cx="751931" cy="751931"/>
          </a:xfrm>
          <a:prstGeom prst="rect">
            <a:avLst/>
          </a:prstGeom>
        </p:spPr>
      </p:pic>
      <p:pic>
        <p:nvPicPr>
          <p:cNvPr id="19" name="Graphique 18" descr="Ordinateur portable avec un remplissage uni">
            <a:extLst>
              <a:ext uri="{FF2B5EF4-FFF2-40B4-BE49-F238E27FC236}">
                <a16:creationId xmlns:a16="http://schemas.microsoft.com/office/drawing/2014/main" id="{07B353CA-2EAE-F961-73AC-F84A8FD68E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16537" y="3737683"/>
            <a:ext cx="751931" cy="75193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6DE2088-82D8-5E6A-1943-801239F2F6F7}"/>
              </a:ext>
            </a:extLst>
          </p:cNvPr>
          <p:cNvSpPr/>
          <p:nvPr/>
        </p:nvSpPr>
        <p:spPr>
          <a:xfrm>
            <a:off x="4828479" y="2413998"/>
            <a:ext cx="646770" cy="4092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4845353-F928-B8A2-4DED-CFD1E90DE2F3}"/>
              </a:ext>
            </a:extLst>
          </p:cNvPr>
          <p:cNvSpPr txBox="1"/>
          <p:nvPr/>
        </p:nvSpPr>
        <p:spPr>
          <a:xfrm>
            <a:off x="2751173" y="2457932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84E97A2-7EE8-581A-1409-BD36EA988E60}"/>
              </a:ext>
            </a:extLst>
          </p:cNvPr>
          <p:cNvSpPr txBox="1"/>
          <p:nvPr/>
        </p:nvSpPr>
        <p:spPr>
          <a:xfrm>
            <a:off x="5009837" y="2394021"/>
            <a:ext cx="465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4" name="Flèche vers la droite 23">
            <a:extLst>
              <a:ext uri="{FF2B5EF4-FFF2-40B4-BE49-F238E27FC236}">
                <a16:creationId xmlns:a16="http://schemas.microsoft.com/office/drawing/2014/main" id="{C518F8C0-D45E-1A01-C662-56AC4E44E22E}"/>
              </a:ext>
            </a:extLst>
          </p:cNvPr>
          <p:cNvSpPr/>
          <p:nvPr/>
        </p:nvSpPr>
        <p:spPr>
          <a:xfrm>
            <a:off x="1502087" y="5038289"/>
            <a:ext cx="8332904" cy="61331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49605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A3EB37-BEC1-C10F-E57E-357C233C7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Prerequesites</a:t>
            </a:r>
            <a:endParaRPr lang="fr-FR" dirty="0"/>
          </a:p>
        </p:txBody>
      </p:sp>
      <p:sp>
        <p:nvSpPr>
          <p:cNvPr id="4" name="Carré corné 3">
            <a:extLst>
              <a:ext uri="{FF2B5EF4-FFF2-40B4-BE49-F238E27FC236}">
                <a16:creationId xmlns:a16="http://schemas.microsoft.com/office/drawing/2014/main" id="{EA948058-493C-3292-762D-FFC0913F6E3E}"/>
              </a:ext>
            </a:extLst>
          </p:cNvPr>
          <p:cNvSpPr/>
          <p:nvPr/>
        </p:nvSpPr>
        <p:spPr>
          <a:xfrm>
            <a:off x="992093" y="2419152"/>
            <a:ext cx="2802519" cy="1284911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When</a:t>
            </a:r>
            <a:r>
              <a:rPr lang="fr-FR" dirty="0"/>
              <a:t> to </a:t>
            </a:r>
            <a:r>
              <a:rPr lang="fr-FR" dirty="0" err="1"/>
              <a:t>refactoring</a:t>
            </a:r>
            <a:r>
              <a:rPr lang="fr-FR" dirty="0"/>
              <a:t> ?</a:t>
            </a:r>
          </a:p>
          <a:p>
            <a:pPr algn="ctr"/>
            <a:r>
              <a:rPr lang="fr-FR" dirty="0"/>
              <a:t>(SOLID, KISS, Demeter, etc.)</a:t>
            </a:r>
          </a:p>
        </p:txBody>
      </p:sp>
      <p:sp>
        <p:nvSpPr>
          <p:cNvPr id="5" name="Carré corné 4">
            <a:extLst>
              <a:ext uri="{FF2B5EF4-FFF2-40B4-BE49-F238E27FC236}">
                <a16:creationId xmlns:a16="http://schemas.microsoft.com/office/drawing/2014/main" id="{C8AF082E-5EC0-82B2-4281-58997F5734A7}"/>
              </a:ext>
            </a:extLst>
          </p:cNvPr>
          <p:cNvSpPr/>
          <p:nvPr/>
        </p:nvSpPr>
        <p:spPr>
          <a:xfrm>
            <a:off x="4694738" y="2419152"/>
            <a:ext cx="2802519" cy="1284911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Know </a:t>
            </a:r>
            <a:r>
              <a:rPr lang="fr-FR" dirty="0" err="1"/>
              <a:t>refactoring</a:t>
            </a:r>
            <a:r>
              <a:rPr lang="fr-FR" dirty="0"/>
              <a:t> patterns</a:t>
            </a:r>
          </a:p>
        </p:txBody>
      </p:sp>
      <p:sp>
        <p:nvSpPr>
          <p:cNvPr id="6" name="Carré corné 5">
            <a:extLst>
              <a:ext uri="{FF2B5EF4-FFF2-40B4-BE49-F238E27FC236}">
                <a16:creationId xmlns:a16="http://schemas.microsoft.com/office/drawing/2014/main" id="{9A0F1AC2-A58A-EA75-D1C7-878324D9F653}"/>
              </a:ext>
            </a:extLst>
          </p:cNvPr>
          <p:cNvSpPr/>
          <p:nvPr/>
        </p:nvSpPr>
        <p:spPr>
          <a:xfrm>
            <a:off x="8397388" y="2419152"/>
            <a:ext cx="2802519" cy="1284911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Get</a:t>
            </a:r>
            <a:r>
              <a:rPr lang="fr-FR" dirty="0"/>
              <a:t> a </a:t>
            </a:r>
            <a:r>
              <a:rPr lang="fr-FR" dirty="0" err="1"/>
              <a:t>hold</a:t>
            </a:r>
            <a:r>
              <a:rPr lang="fr-FR" dirty="0"/>
              <a:t> on </a:t>
            </a:r>
            <a:r>
              <a:rPr lang="fr-FR" dirty="0" err="1"/>
              <a:t>your</a:t>
            </a:r>
            <a:r>
              <a:rPr lang="fr-FR" dirty="0"/>
              <a:t> IDE and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nobrainer</a:t>
            </a:r>
            <a:endParaRPr lang="fr-FR" dirty="0"/>
          </a:p>
        </p:txBody>
      </p:sp>
      <p:sp>
        <p:nvSpPr>
          <p:cNvPr id="7" name="Carré corné 6">
            <a:extLst>
              <a:ext uri="{FF2B5EF4-FFF2-40B4-BE49-F238E27FC236}">
                <a16:creationId xmlns:a16="http://schemas.microsoft.com/office/drawing/2014/main" id="{27439AEB-ACC0-AD11-DE29-109F074C2D11}"/>
              </a:ext>
            </a:extLst>
          </p:cNvPr>
          <p:cNvSpPr/>
          <p:nvPr/>
        </p:nvSpPr>
        <p:spPr>
          <a:xfrm>
            <a:off x="992094" y="4342241"/>
            <a:ext cx="10207814" cy="1284911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chemeClr val="accent2"/>
                </a:solidFill>
              </a:rPr>
              <a:t>No test </a:t>
            </a:r>
            <a:r>
              <a:rPr lang="fr-FR" sz="3600" b="1" dirty="0">
                <a:solidFill>
                  <a:schemeClr val="accent2"/>
                </a:solidFill>
                <a:sym typeface="Wingdings" pitchFamily="2" charset="2"/>
              </a:rPr>
              <a:t>/ no </a:t>
            </a:r>
            <a:r>
              <a:rPr lang="fr-FR" sz="3600" b="1" dirty="0" err="1">
                <a:solidFill>
                  <a:schemeClr val="accent2"/>
                </a:solidFill>
                <a:sym typeface="Wingdings" pitchFamily="2" charset="2"/>
              </a:rPr>
              <a:t>refactoring</a:t>
            </a:r>
            <a:endParaRPr lang="fr-FR" sz="3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7366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CD77E7-E1C7-D343-A82C-8AB1025F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Refactoring</a:t>
            </a:r>
            <a:r>
              <a:rPr lang="fr-FR" dirty="0"/>
              <a:t> practices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6F6E92-CCFD-EB9C-55FC-8E4BD0551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err="1"/>
              <a:t>Renaming</a:t>
            </a:r>
            <a:endParaRPr lang="fr-FR" dirty="0"/>
          </a:p>
          <a:p>
            <a:pPr lvl="1"/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clearer</a:t>
            </a:r>
            <a:endParaRPr lang="fr-FR" dirty="0"/>
          </a:p>
          <a:p>
            <a:pPr lvl="1"/>
            <a:r>
              <a:rPr lang="fr-FR" dirty="0" err="1"/>
              <a:t>Reinstate</a:t>
            </a:r>
            <a:r>
              <a:rPr lang="fr-FR" dirty="0"/>
              <a:t> intention and </a:t>
            </a:r>
            <a:r>
              <a:rPr lang="fr-FR" dirty="0" err="1"/>
              <a:t>semantics</a:t>
            </a:r>
            <a:endParaRPr lang="fr-FR" dirty="0"/>
          </a:p>
          <a:p>
            <a:r>
              <a:rPr lang="fr-FR" dirty="0"/>
              <a:t>Extraction</a:t>
            </a:r>
          </a:p>
          <a:p>
            <a:pPr lvl="1"/>
            <a:r>
              <a:rPr lang="fr-FR" dirty="0"/>
              <a:t>Break code in multiple </a:t>
            </a:r>
            <a:r>
              <a:rPr lang="fr-FR" dirty="0" err="1"/>
              <a:t>smaller</a:t>
            </a:r>
            <a:r>
              <a:rPr lang="fr-FR" dirty="0"/>
              <a:t> parts</a:t>
            </a:r>
          </a:p>
          <a:p>
            <a:pPr lvl="1"/>
            <a:r>
              <a:rPr lang="fr-FR" dirty="0" err="1"/>
              <a:t>Reinforce</a:t>
            </a:r>
            <a:r>
              <a:rPr lang="fr-FR" dirty="0"/>
              <a:t> abstractions</a:t>
            </a:r>
          </a:p>
          <a:p>
            <a:pPr lvl="1"/>
            <a:r>
              <a:rPr lang="fr-FR" dirty="0" err="1"/>
              <a:t>Reduce</a:t>
            </a:r>
            <a:r>
              <a:rPr lang="fr-FR" dirty="0"/>
              <a:t> duplicates</a:t>
            </a:r>
          </a:p>
          <a:p>
            <a:r>
              <a:rPr lang="fr-FR" dirty="0" err="1"/>
              <a:t>Inline</a:t>
            </a:r>
            <a:endParaRPr lang="fr-FR" dirty="0"/>
          </a:p>
          <a:p>
            <a:pPr lvl="1"/>
            <a:r>
              <a:rPr lang="fr-FR" dirty="0"/>
              <a:t>Opposite to extraction</a:t>
            </a:r>
          </a:p>
          <a:p>
            <a:r>
              <a:rPr lang="fr-FR" dirty="0" err="1"/>
              <a:t>Reorganize</a:t>
            </a:r>
            <a:r>
              <a:rPr lang="fr-FR" dirty="0"/>
              <a:t> code </a:t>
            </a:r>
            <a:r>
              <a:rPr lang="fr-FR" dirty="0" err="1"/>
              <a:t>lines</a:t>
            </a:r>
            <a:endParaRPr lang="fr-FR" dirty="0"/>
          </a:p>
          <a:p>
            <a:pPr lvl="1"/>
            <a:r>
              <a:rPr lang="fr-FR" dirty="0" err="1"/>
              <a:t>Regroup</a:t>
            </a:r>
            <a:r>
              <a:rPr lang="fr-FR" dirty="0"/>
              <a:t> </a:t>
            </a:r>
            <a:r>
              <a:rPr lang="fr-FR" dirty="0" err="1"/>
              <a:t>functional</a:t>
            </a:r>
            <a:r>
              <a:rPr lang="fr-FR" dirty="0"/>
              <a:t> blocks</a:t>
            </a:r>
          </a:p>
          <a:p>
            <a:r>
              <a:rPr lang="fr-FR" dirty="0"/>
              <a:t>Rewrite </a:t>
            </a:r>
            <a:r>
              <a:rPr lang="fr-FR" dirty="0" err="1"/>
              <a:t>conditionals</a:t>
            </a:r>
            <a:endParaRPr lang="fr-FR" dirty="0"/>
          </a:p>
          <a:p>
            <a:r>
              <a:rPr lang="fr-FR" dirty="0"/>
              <a:t>Rewrite </a:t>
            </a:r>
            <a:r>
              <a:rPr lang="fr-FR" dirty="0" err="1"/>
              <a:t>loops</a:t>
            </a:r>
            <a:endParaRPr lang="fr-FR" dirty="0"/>
          </a:p>
          <a:p>
            <a:r>
              <a:rPr lang="fr-FR" dirty="0"/>
              <a:t>Change </a:t>
            </a:r>
            <a:r>
              <a:rPr lang="fr-FR" dirty="0" err="1"/>
              <a:t>method</a:t>
            </a:r>
            <a:r>
              <a:rPr lang="fr-FR" dirty="0"/>
              <a:t> signatures</a:t>
            </a:r>
          </a:p>
          <a:p>
            <a:r>
              <a:rPr lang="fr-FR" dirty="0"/>
              <a:t>Move</a:t>
            </a:r>
          </a:p>
          <a:p>
            <a:r>
              <a:rPr lang="fr-FR" dirty="0"/>
              <a:t>More </a:t>
            </a:r>
            <a:r>
              <a:rPr lang="fr-FR" dirty="0" err="1"/>
              <a:t>elaborate</a:t>
            </a:r>
            <a:r>
              <a:rPr lang="fr-FR" dirty="0"/>
              <a:t> &amp; </a:t>
            </a:r>
            <a:r>
              <a:rPr lang="fr-FR" dirty="0" err="1"/>
              <a:t>complex</a:t>
            </a:r>
            <a:r>
              <a:rPr lang="fr-FR" dirty="0"/>
              <a:t> situations</a:t>
            </a:r>
          </a:p>
        </p:txBody>
      </p:sp>
      <p:sp>
        <p:nvSpPr>
          <p:cNvPr id="4" name="Carré corné 3">
            <a:extLst>
              <a:ext uri="{FF2B5EF4-FFF2-40B4-BE49-F238E27FC236}">
                <a16:creationId xmlns:a16="http://schemas.microsoft.com/office/drawing/2014/main" id="{CF8D0F8E-272D-A3C2-300F-9F3CE4A24239}"/>
              </a:ext>
            </a:extLst>
          </p:cNvPr>
          <p:cNvSpPr/>
          <p:nvPr/>
        </p:nvSpPr>
        <p:spPr>
          <a:xfrm>
            <a:off x="7959014" y="1838130"/>
            <a:ext cx="3060440" cy="145091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Mikado </a:t>
            </a:r>
            <a:r>
              <a:rPr lang="fr-FR" dirty="0" err="1"/>
              <a:t>refactoring</a:t>
            </a:r>
            <a:r>
              <a:rPr lang="fr-FR" dirty="0"/>
              <a:t> </a:t>
            </a:r>
            <a:r>
              <a:rPr lang="fr-FR" dirty="0" err="1"/>
              <a:t>methdod</a:t>
            </a:r>
            <a:endParaRPr lang="fr-FR" dirty="0"/>
          </a:p>
          <a:p>
            <a:pPr algn="ctr"/>
            <a:r>
              <a:rPr lang="fr-FR" sz="1600" i="1" dirty="0" err="1"/>
              <a:t>Prerequesites</a:t>
            </a:r>
            <a:r>
              <a:rPr lang="fr-FR" sz="1600" i="1" dirty="0"/>
              <a:t> &amp; </a:t>
            </a:r>
            <a:r>
              <a:rPr lang="fr-FR" sz="1600" i="1" dirty="0" err="1"/>
              <a:t>experiments</a:t>
            </a:r>
            <a:endParaRPr lang="fr-FR" sz="1600" i="1" dirty="0"/>
          </a:p>
        </p:txBody>
      </p:sp>
    </p:spTree>
    <p:extLst>
      <p:ext uri="{BB962C8B-B14F-4D97-AF65-F5344CB8AC3E}">
        <p14:creationId xmlns:p14="http://schemas.microsoft.com/office/powerpoint/2010/main" val="25618454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69E201-2BD0-661E-735A-F75DA6545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Rewritting</a:t>
            </a:r>
            <a:r>
              <a:rPr lang="fr-FR" dirty="0"/>
              <a:t> </a:t>
            </a:r>
            <a:r>
              <a:rPr lang="fr-FR" dirty="0" err="1"/>
              <a:t>conditionals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96DA83-A163-030E-AF75-57D0AB434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Reverse if/</a:t>
            </a:r>
            <a:r>
              <a:rPr lang="fr-FR" dirty="0" err="1"/>
              <a:t>else</a:t>
            </a:r>
            <a:endParaRPr lang="fr-FR" dirty="0"/>
          </a:p>
          <a:p>
            <a:pPr lvl="1"/>
            <a:r>
              <a:rPr lang="fr-FR" dirty="0" err="1"/>
              <a:t>Improve</a:t>
            </a:r>
            <a:r>
              <a:rPr lang="fr-FR" dirty="0"/>
              <a:t> condition </a:t>
            </a:r>
            <a:r>
              <a:rPr lang="fr-FR" dirty="0" err="1"/>
              <a:t>understanding</a:t>
            </a:r>
            <a:endParaRPr lang="fr-FR" dirty="0"/>
          </a:p>
          <a:p>
            <a:r>
              <a:rPr lang="fr-FR" dirty="0" err="1"/>
              <a:t>Convert</a:t>
            </a:r>
            <a:r>
              <a:rPr lang="fr-FR" dirty="0"/>
              <a:t> to </a:t>
            </a:r>
            <a:r>
              <a:rPr lang="fr-FR" dirty="0" err="1"/>
              <a:t>ternary</a:t>
            </a:r>
            <a:r>
              <a:rPr lang="fr-FR" dirty="0"/>
              <a:t> and vice-versa</a:t>
            </a:r>
          </a:p>
          <a:p>
            <a:r>
              <a:rPr lang="fr-FR" dirty="0" err="1"/>
              <a:t>Simplify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 conditions</a:t>
            </a:r>
          </a:p>
          <a:p>
            <a:r>
              <a:rPr lang="fr-FR" dirty="0"/>
              <a:t>Combine multiple if/</a:t>
            </a:r>
            <a:r>
              <a:rPr lang="fr-FR" dirty="0" err="1"/>
              <a:t>else</a:t>
            </a:r>
            <a:endParaRPr lang="fr-FR" dirty="0"/>
          </a:p>
          <a:p>
            <a:r>
              <a:rPr lang="fr-FR" dirty="0" err="1"/>
              <a:t>Convert</a:t>
            </a:r>
            <a:r>
              <a:rPr lang="fr-FR" dirty="0"/>
              <a:t> to switch</a:t>
            </a:r>
          </a:p>
          <a:p>
            <a:r>
              <a:rPr lang="fr-FR" dirty="0" err="1"/>
              <a:t>Reduce</a:t>
            </a:r>
            <a:r>
              <a:rPr lang="fr-FR" dirty="0"/>
              <a:t> indentation </a:t>
            </a:r>
            <a:r>
              <a:rPr lang="fr-FR" dirty="0" err="1"/>
              <a:t>depth</a:t>
            </a:r>
            <a:endParaRPr lang="fr-FR" dirty="0"/>
          </a:p>
          <a:p>
            <a:pPr lvl="1"/>
            <a:r>
              <a:rPr lang="fr-FR" dirty="0" err="1"/>
              <a:t>Complexity</a:t>
            </a:r>
            <a:endParaRPr lang="fr-FR" dirty="0"/>
          </a:p>
          <a:p>
            <a:r>
              <a:rPr lang="fr-FR" dirty="0"/>
              <a:t>Fail fast, return asap</a:t>
            </a:r>
          </a:p>
          <a:p>
            <a:r>
              <a:rPr lang="fr-FR" dirty="0" err="1"/>
              <a:t>Reduce</a:t>
            </a:r>
            <a:r>
              <a:rPr lang="fr-FR" dirty="0"/>
              <a:t> duplicates</a:t>
            </a:r>
          </a:p>
        </p:txBody>
      </p:sp>
    </p:spTree>
    <p:extLst>
      <p:ext uri="{BB962C8B-B14F-4D97-AF65-F5344CB8AC3E}">
        <p14:creationId xmlns:p14="http://schemas.microsoft.com/office/powerpoint/2010/main" val="34918301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90F277-AC2C-43DF-9A13-E1DF3BFFD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Let’s</a:t>
            </a:r>
            <a:r>
              <a:rPr lang="fr-FR" dirty="0"/>
              <a:t> code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2E58DC-F214-72B3-C608-FCB4F457D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Tennis app</a:t>
            </a:r>
          </a:p>
        </p:txBody>
      </p:sp>
    </p:spTree>
    <p:extLst>
      <p:ext uri="{BB962C8B-B14F-4D97-AF65-F5344CB8AC3E}">
        <p14:creationId xmlns:p14="http://schemas.microsoft.com/office/powerpoint/2010/main" val="40018962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B63D9B-8360-CB87-F2DA-B7DF8B3B6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Patterns &amp; </a:t>
            </a:r>
            <a:r>
              <a:rPr lang="fr-FR" dirty="0" err="1"/>
              <a:t>others</a:t>
            </a:r>
            <a:endParaRPr lang="fr-F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D5EF31-005C-5701-8F75-3689B5C66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OOP/SOLID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7648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F1DEE-6FE7-0221-A9A4-A47D6C9D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missing</a:t>
            </a:r>
            <a:r>
              <a:rPr lang="fr-FR" dirty="0"/>
              <a:t> </a:t>
            </a:r>
            <a:r>
              <a:rPr lang="fr-FR" dirty="0" err="1"/>
              <a:t>pieces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0DEDD-B16F-59F9-3B28-F1CB91DB6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OOP/SOLID</a:t>
            </a:r>
          </a:p>
          <a:p>
            <a:r>
              <a:rPr lang="fr-FR" dirty="0"/>
              <a:t>Design patterns</a:t>
            </a:r>
          </a:p>
          <a:p>
            <a:r>
              <a:rPr lang="fr-FR" dirty="0"/>
              <a:t>World of services</a:t>
            </a:r>
          </a:p>
        </p:txBody>
      </p:sp>
    </p:spTree>
    <p:extLst>
      <p:ext uri="{BB962C8B-B14F-4D97-AF65-F5344CB8AC3E}">
        <p14:creationId xmlns:p14="http://schemas.microsoft.com/office/powerpoint/2010/main" val="14360226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D0CC88-FCC3-3BE3-3F60-14AD1D472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OOP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A26675-8C51-70C8-0F7D-8674D2DFC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Classes </a:t>
            </a:r>
            <a:r>
              <a:rPr lang="fr-FR" sz="1800" i="1" dirty="0"/>
              <a:t>class-</a:t>
            </a:r>
            <a:r>
              <a:rPr lang="fr-FR" sz="1800" i="1" dirty="0" err="1"/>
              <a:t>based</a:t>
            </a:r>
            <a:r>
              <a:rPr lang="fr-FR" sz="1800" i="1" dirty="0"/>
              <a:t> vs. Prototype </a:t>
            </a:r>
            <a:r>
              <a:rPr lang="fr-FR" sz="1800" i="1" dirty="0" err="1"/>
              <a:t>based</a:t>
            </a:r>
            <a:endParaRPr lang="fr-FR" i="1" dirty="0"/>
          </a:p>
          <a:p>
            <a:pPr lvl="1"/>
            <a:r>
              <a:rPr lang="fr-FR" dirty="0"/>
              <a:t>Variables </a:t>
            </a:r>
          </a:p>
          <a:p>
            <a:pPr lvl="1"/>
            <a:r>
              <a:rPr lang="fr-FR" dirty="0"/>
              <a:t>Methods </a:t>
            </a:r>
          </a:p>
          <a:p>
            <a:r>
              <a:rPr lang="fr-FR" dirty="0" err="1"/>
              <a:t>Objects</a:t>
            </a:r>
            <a:endParaRPr lang="fr-FR" dirty="0"/>
          </a:p>
          <a:p>
            <a:r>
              <a:rPr lang="fr-FR" dirty="0"/>
              <a:t>Data abstraction &amp; encapsulation</a:t>
            </a:r>
          </a:p>
          <a:p>
            <a:pPr lvl="1"/>
            <a:r>
              <a:rPr lang="fr-FR" dirty="0" err="1"/>
              <a:t>Hide</a:t>
            </a:r>
            <a:r>
              <a:rPr lang="fr-FR" dirty="0"/>
              <a:t> how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works</a:t>
            </a:r>
            <a:r>
              <a:rPr lang="fr-FR" dirty="0"/>
              <a:t> </a:t>
            </a:r>
            <a:r>
              <a:rPr lang="fr-FR" dirty="0" err="1"/>
              <a:t>inside</a:t>
            </a:r>
            <a:endParaRPr lang="fr-FR" dirty="0"/>
          </a:p>
          <a:p>
            <a:r>
              <a:rPr lang="fr-FR" dirty="0"/>
              <a:t>Composition, </a:t>
            </a:r>
            <a:r>
              <a:rPr lang="fr-FR" dirty="0" err="1"/>
              <a:t>inheritance</a:t>
            </a:r>
            <a:endParaRPr lang="fr-FR" dirty="0"/>
          </a:p>
          <a:p>
            <a:r>
              <a:rPr lang="fr-FR" dirty="0" err="1"/>
              <a:t>Delegation</a:t>
            </a:r>
            <a:endParaRPr lang="fr-FR" dirty="0"/>
          </a:p>
          <a:p>
            <a:r>
              <a:rPr lang="fr-FR" dirty="0" err="1"/>
              <a:t>polymorphism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4465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69D0D1-B74D-679F-FD9F-0382CF150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Craftsmanship</a:t>
            </a:r>
            <a:r>
              <a:rPr lang="fr-FR" dirty="0"/>
              <a:t> in a </a:t>
            </a:r>
            <a:r>
              <a:rPr lang="fr-FR" dirty="0" err="1"/>
              <a:t>nutshell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1C869B-B0E0-AEE4-390A-3E343DC8B8D1}"/>
              </a:ext>
            </a:extLst>
          </p:cNvPr>
          <p:cNvSpPr/>
          <p:nvPr/>
        </p:nvSpPr>
        <p:spPr>
          <a:xfrm>
            <a:off x="446980" y="1626012"/>
            <a:ext cx="2633924" cy="4562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/>
              <a:t>CARE</a:t>
            </a:r>
          </a:p>
          <a:p>
            <a:pPr algn="ctr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E2B954-2F64-4201-263F-62691C31A5C0}"/>
              </a:ext>
            </a:extLst>
          </p:cNvPr>
          <p:cNvSpPr/>
          <p:nvPr/>
        </p:nvSpPr>
        <p:spPr>
          <a:xfrm>
            <a:off x="3304179" y="1626012"/>
            <a:ext cx="2633924" cy="4562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/>
              <a:t>PRACTICE</a:t>
            </a:r>
          </a:p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9DD405-8D6E-ACBB-D88B-57D619EEF3F9}"/>
              </a:ext>
            </a:extLst>
          </p:cNvPr>
          <p:cNvSpPr/>
          <p:nvPr/>
        </p:nvSpPr>
        <p:spPr>
          <a:xfrm>
            <a:off x="9018578" y="1626012"/>
            <a:ext cx="2633924" cy="4562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/>
              <a:t>SHARE</a:t>
            </a:r>
          </a:p>
          <a:p>
            <a:pPr algn="ctr"/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A29F7E-2DD0-BAEF-48CD-F04D21B77FD6}"/>
              </a:ext>
            </a:extLst>
          </p:cNvPr>
          <p:cNvSpPr/>
          <p:nvPr/>
        </p:nvSpPr>
        <p:spPr>
          <a:xfrm>
            <a:off x="6161378" y="1626012"/>
            <a:ext cx="2633924" cy="4562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/>
              <a:t>LEARN</a:t>
            </a:r>
          </a:p>
          <a:p>
            <a:pPr algn="ctr"/>
            <a:endParaRPr lang="fr-FR" dirty="0"/>
          </a:p>
        </p:txBody>
      </p:sp>
      <p:pic>
        <p:nvPicPr>
          <p:cNvPr id="10" name="Graphique 9" descr="Main ouverte avec une plante avec un remplissage uni">
            <a:extLst>
              <a:ext uri="{FF2B5EF4-FFF2-40B4-BE49-F238E27FC236}">
                <a16:creationId xmlns:a16="http://schemas.microsoft.com/office/drawing/2014/main" id="{B28FBBF9-23E0-7B10-D6B1-225E997FA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316" y="3155759"/>
            <a:ext cx="1503251" cy="1503251"/>
          </a:xfrm>
          <a:prstGeom prst="rect">
            <a:avLst/>
          </a:prstGeom>
        </p:spPr>
      </p:pic>
      <p:pic>
        <p:nvPicPr>
          <p:cNvPr id="12" name="Graphique 11" descr="Avis des clients avec un remplissage uni">
            <a:extLst>
              <a:ext uri="{FF2B5EF4-FFF2-40B4-BE49-F238E27FC236}">
                <a16:creationId xmlns:a16="http://schemas.microsoft.com/office/drawing/2014/main" id="{30575237-D32A-D8A8-9703-88B9E12F3E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77125" y="3157499"/>
            <a:ext cx="1503251" cy="1503251"/>
          </a:xfrm>
          <a:prstGeom prst="rect">
            <a:avLst/>
          </a:prstGeom>
        </p:spPr>
      </p:pic>
      <p:pic>
        <p:nvPicPr>
          <p:cNvPr id="16" name="Graphique 15" descr="Guide opérationnel avec un remplissage uni">
            <a:extLst>
              <a:ext uri="{FF2B5EF4-FFF2-40B4-BE49-F238E27FC236}">
                <a16:creationId xmlns:a16="http://schemas.microsoft.com/office/drawing/2014/main" id="{B0B0F552-697D-87E0-7C4E-A01B09AD3A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4864" y="3155760"/>
            <a:ext cx="1503251" cy="1503251"/>
          </a:xfrm>
          <a:prstGeom prst="rect">
            <a:avLst/>
          </a:prstGeom>
        </p:spPr>
      </p:pic>
      <p:pic>
        <p:nvPicPr>
          <p:cNvPr id="18" name="Graphique 17" descr="Flèche : incurvée dans le sens des aiguilles d’une montre avec un remplissage uni">
            <a:extLst>
              <a:ext uri="{FF2B5EF4-FFF2-40B4-BE49-F238E27FC236}">
                <a16:creationId xmlns:a16="http://schemas.microsoft.com/office/drawing/2014/main" id="{52D44C67-E52F-FF24-EA16-0129F27487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6726714" y="3037228"/>
            <a:ext cx="1503251" cy="1503251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D48A4EFD-1405-13C5-31B6-AACCF2992D85}"/>
              </a:ext>
            </a:extLst>
          </p:cNvPr>
          <p:cNvSpPr txBox="1"/>
          <p:nvPr/>
        </p:nvSpPr>
        <p:spPr>
          <a:xfrm>
            <a:off x="193638" y="30336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95680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60211-2467-3D4C-5D49-55083727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S.O.L.I.D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40AE6-CAC3-CA34-85F6-66B72B43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Single </a:t>
            </a:r>
            <a:r>
              <a:rPr lang="fr-FR" dirty="0" err="1"/>
              <a:t>Responsibility</a:t>
            </a:r>
            <a:r>
              <a:rPr lang="fr-FR" dirty="0"/>
              <a:t> </a:t>
            </a:r>
            <a:r>
              <a:rPr lang="fr-FR" dirty="0" err="1"/>
              <a:t>Principle</a:t>
            </a:r>
            <a:endParaRPr lang="fr-FR" dirty="0"/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C3789E5F-AAD4-A3A0-4053-E5FD45389869}"/>
              </a:ext>
            </a:extLst>
          </p:cNvPr>
          <p:cNvSpPr/>
          <p:nvPr/>
        </p:nvSpPr>
        <p:spPr>
          <a:xfrm>
            <a:off x="927000" y="2536165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Low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coupling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high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cohesive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EB2E1F19-2BBD-65F1-C3F2-2B078FB2A765}"/>
              </a:ext>
            </a:extLst>
          </p:cNvPr>
          <p:cNvSpPr/>
          <p:nvPr/>
        </p:nvSpPr>
        <p:spPr>
          <a:xfrm>
            <a:off x="926999" y="4171474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who’s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going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use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? How change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would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impact 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8310BB-6741-806C-1431-56724E4D894C}"/>
              </a:ext>
            </a:extLst>
          </p:cNvPr>
          <p:cNvSpPr txBox="1"/>
          <p:nvPr/>
        </p:nvSpPr>
        <p:spPr>
          <a:xfrm>
            <a:off x="5470542" y="1577333"/>
            <a:ext cx="6442537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not S</a:t>
            </a:r>
            <a:endParaRPr lang="fr-F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Employee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calculateSalary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hoursWorked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storeToDB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any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b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</a:t>
            </a:r>
            <a:endParaRPr lang="fr-F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Employee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calculateSalary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hoursWorked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storeToDB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():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any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 ... */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Technical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Employee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calculateSalary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….code }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hoursWorked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{...code }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Finance </a:t>
            </a:r>
            <a:r>
              <a:rPr lang="fr-FR" sz="1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Employee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calculateSalary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{...code}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hoursWorked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{..code}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413426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60211-2467-3D4C-5D49-55083727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S.O.L.I.D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40AE6-CAC3-CA34-85F6-66B72B43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Open/close </a:t>
            </a:r>
            <a:r>
              <a:rPr lang="fr-FR" dirty="0" err="1"/>
              <a:t>principle</a:t>
            </a:r>
            <a:endParaRPr lang="fr-FR" dirty="0"/>
          </a:p>
        </p:txBody>
      </p:sp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7D18C45F-6E86-3C91-53DC-5EC8B755CD3F}"/>
              </a:ext>
            </a:extLst>
          </p:cNvPr>
          <p:cNvSpPr/>
          <p:nvPr/>
        </p:nvSpPr>
        <p:spPr>
          <a:xfrm>
            <a:off x="927000" y="2536165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Open for extensions</a:t>
            </a:r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4B677F4E-318A-E82F-DFCB-68459D5A97FA}"/>
              </a:ext>
            </a:extLst>
          </p:cNvPr>
          <p:cNvSpPr/>
          <p:nvPr/>
        </p:nvSpPr>
        <p:spPr>
          <a:xfrm>
            <a:off x="927000" y="4084173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Closed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change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C35404-6106-A012-CA21-B5EAFED2C5DC}"/>
              </a:ext>
            </a:extLst>
          </p:cNvPr>
          <p:cNvSpPr txBox="1"/>
          <p:nvPr/>
        </p:nvSpPr>
        <p:spPr>
          <a:xfrm>
            <a:off x="4499394" y="1595718"/>
            <a:ext cx="715310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Rectangle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():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():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Area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compute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Rectangle[]):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shapes.reduce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((total,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total +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shape.Width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shape.Height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, </a:t>
            </a:r>
            <a:r>
              <a:rPr lang="fr-FR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102836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60211-2467-3D4C-5D49-55083727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S.O.L.I.D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40AE6-CAC3-CA34-85F6-66B72B43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Open/close </a:t>
            </a:r>
            <a:r>
              <a:rPr lang="fr-FR" dirty="0" err="1"/>
              <a:t>principle</a:t>
            </a:r>
            <a:endParaRPr lang="fr-FR" dirty="0"/>
          </a:p>
        </p:txBody>
      </p:sp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7D18C45F-6E86-3C91-53DC-5EC8B755CD3F}"/>
              </a:ext>
            </a:extLst>
          </p:cNvPr>
          <p:cNvSpPr/>
          <p:nvPr/>
        </p:nvSpPr>
        <p:spPr>
          <a:xfrm>
            <a:off x="927000" y="2536165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Open for extensions</a:t>
            </a:r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4B677F4E-318A-E82F-DFCB-68459D5A97FA}"/>
              </a:ext>
            </a:extLst>
          </p:cNvPr>
          <p:cNvSpPr/>
          <p:nvPr/>
        </p:nvSpPr>
        <p:spPr>
          <a:xfrm>
            <a:off x="927000" y="4084173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Closed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change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1F677B-0BA4-ABA9-2AF6-03D5EC5F2D6F}"/>
              </a:ext>
            </a:extLst>
          </p:cNvPr>
          <p:cNvSpPr txBox="1"/>
          <p:nvPr/>
        </p:nvSpPr>
        <p:spPr>
          <a:xfrm>
            <a:off x="4477109" y="1595718"/>
            <a:ext cx="732011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Rectangle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():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():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Circle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Radius ():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Area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compute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any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[]):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shapes.reduce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((total,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instanceof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Rectangle){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rectangle = (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Rectangle);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total +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rectangle.Width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rectangle.Height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instanceof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Circle){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Circle);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total +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circle.Radius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circle.Radius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Math.PI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, </a:t>
            </a:r>
            <a:r>
              <a:rPr lang="fr-FR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08026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60211-2467-3D4C-5D49-55083727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S.O.L.I.D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40AE6-CAC3-CA34-85F6-66B72B43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Open/close </a:t>
            </a:r>
            <a:r>
              <a:rPr lang="fr-FR" dirty="0" err="1"/>
              <a:t>principle</a:t>
            </a:r>
            <a:endParaRPr lang="fr-FR" dirty="0"/>
          </a:p>
        </p:txBody>
      </p:sp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7D18C45F-6E86-3C91-53DC-5EC8B755CD3F}"/>
              </a:ext>
            </a:extLst>
          </p:cNvPr>
          <p:cNvSpPr/>
          <p:nvPr/>
        </p:nvSpPr>
        <p:spPr>
          <a:xfrm>
            <a:off x="927000" y="2536165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Open for extensions</a:t>
            </a:r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4B677F4E-318A-E82F-DFCB-68459D5A97FA}"/>
              </a:ext>
            </a:extLst>
          </p:cNvPr>
          <p:cNvSpPr/>
          <p:nvPr/>
        </p:nvSpPr>
        <p:spPr>
          <a:xfrm>
            <a:off x="927000" y="4084173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Closed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change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1F677B-0BA4-ABA9-2AF6-03D5EC5F2D6F}"/>
              </a:ext>
            </a:extLst>
          </p:cNvPr>
          <p:cNvSpPr txBox="1"/>
          <p:nvPr/>
        </p:nvSpPr>
        <p:spPr>
          <a:xfrm>
            <a:off x="4589253" y="1595718"/>
            <a:ext cx="720796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Shape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area():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Rectangle </a:t>
            </a:r>
            <a:r>
              <a:rPr lang="fr-FR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Shape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():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():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area():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/*...*/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Circle </a:t>
            </a:r>
            <a:r>
              <a:rPr lang="fr-FR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Shape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Radius ():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area():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/*...*/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176563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60211-2467-3D4C-5D49-55083727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S.O.L.I.D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40AE6-CAC3-CA34-85F6-66B72B43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Liskov</a:t>
            </a:r>
            <a:r>
              <a:rPr lang="fr-FR" dirty="0"/>
              <a:t> substitution </a:t>
            </a:r>
            <a:r>
              <a:rPr lang="fr-FR" dirty="0" err="1"/>
              <a:t>principle</a:t>
            </a:r>
            <a:endParaRPr lang="fr-FR" dirty="0"/>
          </a:p>
        </p:txBody>
      </p:sp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99FA7A37-EBA1-DED3-CB47-E9312942A525}"/>
              </a:ext>
            </a:extLst>
          </p:cNvPr>
          <p:cNvSpPr/>
          <p:nvPr/>
        </p:nvSpPr>
        <p:spPr>
          <a:xfrm>
            <a:off x="814857" y="2820838"/>
            <a:ext cx="2920381" cy="1794294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a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superclass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should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replaceable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with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subclasses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A1F229-E310-52F1-8975-F1023D4994BE}"/>
              </a:ext>
            </a:extLst>
          </p:cNvPr>
          <p:cNvSpPr txBox="1"/>
          <p:nvPr/>
        </p:nvSpPr>
        <p:spPr>
          <a:xfrm>
            <a:off x="5152126" y="1594327"/>
            <a:ext cx="6500376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Animal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pet():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fr-FR" sz="1200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Cat </a:t>
            </a:r>
            <a:r>
              <a:rPr lang="fr-FR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Animal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pet():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 ... */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Dog </a:t>
            </a:r>
            <a:r>
              <a:rPr lang="fr-FR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Animal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pet():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 ... */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Foo&lt;T&gt;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bar(cat: Cat):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fr-F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5861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60211-2467-3D4C-5D49-55083727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S.O.L.I.D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40AE6-CAC3-CA34-85F6-66B72B43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Liskov</a:t>
            </a:r>
            <a:r>
              <a:rPr lang="fr-FR" dirty="0"/>
              <a:t> substitution </a:t>
            </a:r>
            <a:r>
              <a:rPr lang="fr-FR" dirty="0" err="1"/>
              <a:t>principle</a:t>
            </a:r>
            <a:endParaRPr lang="fr-FR" dirty="0"/>
          </a:p>
        </p:txBody>
      </p:sp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99FA7A37-EBA1-DED3-CB47-E9312942A525}"/>
              </a:ext>
            </a:extLst>
          </p:cNvPr>
          <p:cNvSpPr/>
          <p:nvPr/>
        </p:nvSpPr>
        <p:spPr>
          <a:xfrm>
            <a:off x="814857" y="2820838"/>
            <a:ext cx="2920381" cy="1561381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a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superclass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should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replaceable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with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subclasses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A1F229-E310-52F1-8975-F1023D4994BE}"/>
              </a:ext>
            </a:extLst>
          </p:cNvPr>
          <p:cNvSpPr txBox="1"/>
          <p:nvPr/>
        </p:nvSpPr>
        <p:spPr>
          <a:xfrm>
            <a:off x="5152126" y="1594327"/>
            <a:ext cx="650037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Animal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pet():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Cat </a:t>
            </a:r>
            <a:r>
              <a:rPr lang="fr-FR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Animal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pet():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 ... */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Dog </a:t>
            </a:r>
            <a:r>
              <a:rPr lang="fr-FR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Animal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pet():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 ... */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Foo&lt;T&gt;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bar(animal: Animal):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72C97B86-1AE1-5394-7D07-563AA252F4D3}"/>
              </a:ext>
            </a:extLst>
          </p:cNvPr>
          <p:cNvSpPr/>
          <p:nvPr/>
        </p:nvSpPr>
        <p:spPr>
          <a:xfrm>
            <a:off x="814856" y="4718733"/>
            <a:ext cx="2920381" cy="1345552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Inheritance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can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hard to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foresee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(e.g.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gas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car,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electric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car)</a:t>
            </a:r>
          </a:p>
        </p:txBody>
      </p:sp>
    </p:spTree>
    <p:extLst>
      <p:ext uri="{BB962C8B-B14F-4D97-AF65-F5344CB8AC3E}">
        <p14:creationId xmlns:p14="http://schemas.microsoft.com/office/powerpoint/2010/main" val="5803281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60211-2467-3D4C-5D49-55083727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S.O.L.I.D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40AE6-CAC3-CA34-85F6-66B72B43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Interface </a:t>
            </a:r>
            <a:r>
              <a:rPr lang="fr-FR" dirty="0" err="1"/>
              <a:t>segregation</a:t>
            </a:r>
            <a:r>
              <a:rPr lang="fr-FR" dirty="0"/>
              <a:t> </a:t>
            </a:r>
            <a:r>
              <a:rPr lang="fr-FR" dirty="0" err="1"/>
              <a:t>principle</a:t>
            </a:r>
            <a:endParaRPr lang="fr-FR" dirty="0"/>
          </a:p>
        </p:txBody>
      </p:sp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2ADFC0B5-694D-3C40-CC71-95720F6E69F6}"/>
              </a:ext>
            </a:extLst>
          </p:cNvPr>
          <p:cNvSpPr/>
          <p:nvPr/>
        </p:nvSpPr>
        <p:spPr>
          <a:xfrm>
            <a:off x="814857" y="2820838"/>
            <a:ext cx="1893837" cy="1285336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Keep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user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friendly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E89038-8EB3-E493-D8EF-765D472EF78A}"/>
              </a:ext>
            </a:extLst>
          </p:cNvPr>
          <p:cNvSpPr txBox="1"/>
          <p:nvPr/>
        </p:nvSpPr>
        <p:spPr>
          <a:xfrm>
            <a:off x="3184411" y="2378052"/>
            <a:ext cx="342253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DoAll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//...</a:t>
            </a:r>
            <a:endParaRPr lang="fr-F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z():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menage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vaisselle():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lessive():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lessiveRapide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lessiveFragile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lessiveTresSale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secheLinge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cafe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etPlus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doItAll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DoAll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good luck to users (and 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devs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20FEF-1525-49ED-5FD5-4969019EA35D}"/>
              </a:ext>
            </a:extLst>
          </p:cNvPr>
          <p:cNvSpPr txBox="1"/>
          <p:nvPr/>
        </p:nvSpPr>
        <p:spPr>
          <a:xfrm>
            <a:off x="7082658" y="2378052"/>
            <a:ext cx="477003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DoAtoC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...</a:t>
            </a:r>
            <a:endParaRPr lang="fr-F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Lessive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lessive():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lessiveRapide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lessiveFragile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lessiveTresSale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doSome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DoAtoC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DoDtoF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DoYtoZ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code ...</a:t>
            </a:r>
            <a:endParaRPr lang="fr-F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1808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60211-2467-3D4C-5D49-55083727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S.O.L.I.D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40AE6-CAC3-CA34-85F6-66B72B43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Dependency</a:t>
            </a:r>
            <a:r>
              <a:rPr lang="fr-FR" dirty="0"/>
              <a:t> inversion </a:t>
            </a:r>
            <a:r>
              <a:rPr lang="fr-FR" dirty="0" err="1"/>
              <a:t>principle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A07C6-F976-EC0F-F326-999D50C393D4}"/>
              </a:ext>
            </a:extLst>
          </p:cNvPr>
          <p:cNvSpPr txBox="1"/>
          <p:nvPr/>
        </p:nvSpPr>
        <p:spPr>
          <a:xfrm>
            <a:off x="5096972" y="2842081"/>
            <a:ext cx="6255951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IPhone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call(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PhoneOwner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callFriend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(phone: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IPhone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73971F4F-372B-5665-72B7-DBAF846D76BE}"/>
              </a:ext>
            </a:extLst>
          </p:cNvPr>
          <p:cNvSpPr/>
          <p:nvPr/>
        </p:nvSpPr>
        <p:spPr>
          <a:xfrm>
            <a:off x="1013265" y="2544469"/>
            <a:ext cx="1893837" cy="1285336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Don’t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coupling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E47756-FB44-2695-143B-BEF2F3EFA104}"/>
              </a:ext>
            </a:extLst>
          </p:cNvPr>
          <p:cNvSpPr/>
          <p:nvPr/>
        </p:nvSpPr>
        <p:spPr>
          <a:xfrm>
            <a:off x="1013266" y="4356254"/>
            <a:ext cx="1594517" cy="797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PhoneOwner</a:t>
            </a:r>
            <a:endParaRPr lang="fr-FR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35558D-6466-FF33-77C9-D7B77121A137}"/>
              </a:ext>
            </a:extLst>
          </p:cNvPr>
          <p:cNvSpPr/>
          <p:nvPr/>
        </p:nvSpPr>
        <p:spPr>
          <a:xfrm>
            <a:off x="1013265" y="5516984"/>
            <a:ext cx="1594517" cy="797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IPhone</a:t>
            </a:r>
            <a:endParaRPr lang="fr-FR" sz="1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5BF213-D8BF-CB5E-3F41-2F578CEDB95D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1810524" y="5153805"/>
            <a:ext cx="1" cy="363179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9332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60211-2467-3D4C-5D49-55083727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S.O.L.I.D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40AE6-CAC3-CA34-85F6-66B72B43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Dependency</a:t>
            </a:r>
            <a:r>
              <a:rPr lang="fr-FR" dirty="0"/>
              <a:t> inversion </a:t>
            </a:r>
            <a:r>
              <a:rPr lang="fr-FR" dirty="0" err="1"/>
              <a:t>principle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A07C6-F976-EC0F-F326-999D50C393D4}"/>
              </a:ext>
            </a:extLst>
          </p:cNvPr>
          <p:cNvSpPr txBox="1"/>
          <p:nvPr/>
        </p:nvSpPr>
        <p:spPr>
          <a:xfrm>
            <a:off x="5096972" y="2842081"/>
            <a:ext cx="6255951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Phone {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call(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IPhone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Phone {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call(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PhoneOwner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callFriend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(phone: Phone):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73971F4F-372B-5665-72B7-DBAF846D76BE}"/>
              </a:ext>
            </a:extLst>
          </p:cNvPr>
          <p:cNvSpPr/>
          <p:nvPr/>
        </p:nvSpPr>
        <p:spPr>
          <a:xfrm>
            <a:off x="1013265" y="2544469"/>
            <a:ext cx="2972139" cy="1285336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Don’t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coupling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E47756-FB44-2695-143B-BEF2F3EFA104}"/>
              </a:ext>
            </a:extLst>
          </p:cNvPr>
          <p:cNvSpPr/>
          <p:nvPr/>
        </p:nvSpPr>
        <p:spPr>
          <a:xfrm>
            <a:off x="339117" y="4157847"/>
            <a:ext cx="1594517" cy="797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PhoneOwner</a:t>
            </a:r>
            <a:endParaRPr lang="fr-FR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35558D-6466-FF33-77C9-D7B77121A137}"/>
              </a:ext>
            </a:extLst>
          </p:cNvPr>
          <p:cNvSpPr/>
          <p:nvPr/>
        </p:nvSpPr>
        <p:spPr>
          <a:xfrm>
            <a:off x="2881406" y="5481849"/>
            <a:ext cx="1594517" cy="797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IPhone</a:t>
            </a:r>
            <a:endParaRPr lang="fr-FR" sz="1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5BF213-D8BF-CB5E-3F41-2F578CEDB95D}"/>
              </a:ext>
            </a:extLst>
          </p:cNvPr>
          <p:cNvCxnSpPr>
            <a:cxnSpLocks/>
            <a:stCxn id="9" idx="3"/>
            <a:endCxn id="4" idx="1"/>
          </p:cNvCxnSpPr>
          <p:nvPr/>
        </p:nvCxnSpPr>
        <p:spPr>
          <a:xfrm>
            <a:off x="1933634" y="4556623"/>
            <a:ext cx="947772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026C091-E317-AF08-CA20-0DEF94291956}"/>
              </a:ext>
            </a:extLst>
          </p:cNvPr>
          <p:cNvSpPr/>
          <p:nvPr/>
        </p:nvSpPr>
        <p:spPr>
          <a:xfrm>
            <a:off x="2881406" y="4157847"/>
            <a:ext cx="1594517" cy="797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i="1" dirty="0"/>
              <a:t>&lt;&lt;interface&gt;&gt;</a:t>
            </a:r>
          </a:p>
          <a:p>
            <a:pPr algn="ctr"/>
            <a:r>
              <a:rPr lang="fr-FR" sz="1600" dirty="0"/>
              <a:t>Phone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4968BBD-3457-10CD-6980-652442F9984E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3678665" y="4955398"/>
            <a:ext cx="0" cy="526451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6F04D3C-B0B1-F8D1-79C3-B8471B3FEFFB}"/>
              </a:ext>
            </a:extLst>
          </p:cNvPr>
          <p:cNvSpPr txBox="1"/>
          <p:nvPr/>
        </p:nvSpPr>
        <p:spPr>
          <a:xfrm>
            <a:off x="2407520" y="5071731"/>
            <a:ext cx="118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implements</a:t>
            </a:r>
            <a:endParaRPr lang="fr-FR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1D83A8-5C61-D923-18A4-1B7702E099EA}"/>
              </a:ext>
            </a:extLst>
          </p:cNvPr>
          <p:cNvSpPr txBox="1"/>
          <p:nvPr/>
        </p:nvSpPr>
        <p:spPr>
          <a:xfrm>
            <a:off x="2112290" y="4615411"/>
            <a:ext cx="566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uses</a:t>
            </a:r>
          </a:p>
        </p:txBody>
      </p:sp>
    </p:spTree>
    <p:extLst>
      <p:ext uri="{BB962C8B-B14F-4D97-AF65-F5344CB8AC3E}">
        <p14:creationId xmlns:p14="http://schemas.microsoft.com/office/powerpoint/2010/main" val="26516738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F1DEE-6FE7-0221-A9A4-A47D6C9D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Design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0DEDD-B16F-59F9-3B28-F1CB91DB6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https://refactoring.guru/fr/design-patterns</a:t>
            </a:r>
          </a:p>
        </p:txBody>
      </p:sp>
    </p:spTree>
    <p:extLst>
      <p:ext uri="{BB962C8B-B14F-4D97-AF65-F5344CB8AC3E}">
        <p14:creationId xmlns:p14="http://schemas.microsoft.com/office/powerpoint/2010/main" val="604506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1E9879-845C-867A-748E-400D479B0491}"/>
              </a:ext>
            </a:extLst>
          </p:cNvPr>
          <p:cNvSpPr/>
          <p:nvPr/>
        </p:nvSpPr>
        <p:spPr>
          <a:xfrm>
            <a:off x="7301638" y="4087905"/>
            <a:ext cx="4348615" cy="2070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/>
              <a:t>Learning</a:t>
            </a:r>
          </a:p>
          <a:p>
            <a:pPr algn="ctr"/>
            <a:endParaRPr lang="fr-F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253FD5-8769-ADF2-262E-4A32C6AC1331}"/>
              </a:ext>
            </a:extLst>
          </p:cNvPr>
          <p:cNvSpPr/>
          <p:nvPr/>
        </p:nvSpPr>
        <p:spPr>
          <a:xfrm>
            <a:off x="4870463" y="1596005"/>
            <a:ext cx="2096316" cy="4562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/>
              <a:t>Design Patterns</a:t>
            </a:r>
          </a:p>
          <a:p>
            <a:pPr algn="ctr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F38E40-F6E9-8A78-61BA-3DEE1BD0BECC}"/>
              </a:ext>
            </a:extLst>
          </p:cNvPr>
          <p:cNvSpPr/>
          <p:nvPr/>
        </p:nvSpPr>
        <p:spPr>
          <a:xfrm>
            <a:off x="539495" y="4087906"/>
            <a:ext cx="3992149" cy="2070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 err="1"/>
              <a:t>Testing</a:t>
            </a:r>
            <a:endParaRPr lang="fr-FR" dirty="0"/>
          </a:p>
          <a:p>
            <a:pPr algn="ctr"/>
            <a:endParaRPr lang="fr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127E99-6D4F-E41E-5303-F9A03AC293E8}"/>
              </a:ext>
            </a:extLst>
          </p:cNvPr>
          <p:cNvSpPr/>
          <p:nvPr/>
        </p:nvSpPr>
        <p:spPr>
          <a:xfrm>
            <a:off x="539495" y="1650931"/>
            <a:ext cx="4015545" cy="2070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/>
              <a:t>Clean code</a:t>
            </a:r>
          </a:p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84FA3A-70F2-EAB8-621C-F4F246F101F9}"/>
              </a:ext>
            </a:extLst>
          </p:cNvPr>
          <p:cNvSpPr/>
          <p:nvPr/>
        </p:nvSpPr>
        <p:spPr>
          <a:xfrm>
            <a:off x="7301639" y="1596005"/>
            <a:ext cx="4348615" cy="2070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/>
              <a:t>Collaboration</a:t>
            </a:r>
          </a:p>
          <a:p>
            <a:pPr algn="ctr"/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44CDCA-B614-67BD-8B08-E1DBB1891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Craftsmanship</a:t>
            </a:r>
            <a:r>
              <a:rPr lang="fr-FR" dirty="0"/>
              <a:t> in a </a:t>
            </a:r>
            <a:r>
              <a:rPr lang="fr-FR" dirty="0" err="1"/>
              <a:t>nutshell</a:t>
            </a:r>
            <a:r>
              <a:rPr lang="fr-FR" dirty="0"/>
              <a:t>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EB13D2B-4AF3-6E4F-18F0-F42C231C5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1636" y="3236705"/>
            <a:ext cx="1080000" cy="108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CEEECC0-9E9F-8BFB-2A37-857F342046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7267" y="4316705"/>
            <a:ext cx="1080000" cy="1080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9BEE1CD-B0AB-3D31-B14E-C7F504ED3C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75482" y="1798849"/>
            <a:ext cx="1080000" cy="1080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7E7FF57-9990-1487-2685-CA5D7107FD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43133" y="4316705"/>
            <a:ext cx="1080000" cy="108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F01620A6-6EA3-A7E9-4C7B-6D6320B1E4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91818" y="1830512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581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63F38-A13E-52E8-BC86-297B52AB3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Patrons de création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0F0D70-DBE5-50DF-3F62-8340E74E9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Fabrique</a:t>
            </a:r>
          </a:p>
          <a:p>
            <a:r>
              <a:rPr lang="fr-FR" dirty="0"/>
              <a:t>Fabrique abstraite</a:t>
            </a:r>
          </a:p>
          <a:p>
            <a:r>
              <a:rPr lang="fr-FR" dirty="0"/>
              <a:t>Monteur</a:t>
            </a:r>
          </a:p>
          <a:p>
            <a:r>
              <a:rPr lang="fr-FR" dirty="0"/>
              <a:t>Prototype</a:t>
            </a:r>
          </a:p>
          <a:p>
            <a:r>
              <a:rPr lang="fr-FR" dirty="0"/>
              <a:t>Singleton</a:t>
            </a:r>
          </a:p>
        </p:txBody>
      </p:sp>
    </p:spTree>
    <p:extLst>
      <p:ext uri="{BB962C8B-B14F-4D97-AF65-F5344CB8AC3E}">
        <p14:creationId xmlns:p14="http://schemas.microsoft.com/office/powerpoint/2010/main" val="38963524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603F-0B59-1608-5237-4D94CB5D9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Builder + </a:t>
            </a:r>
            <a:r>
              <a:rPr lang="fr-FR" dirty="0" err="1"/>
              <a:t>Director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BAC637-4583-62FE-274B-1F0165E8B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13" y="1502353"/>
            <a:ext cx="4745676" cy="27683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380409-FBB3-C17A-F379-75516C0E5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69" y="4270664"/>
            <a:ext cx="3546764" cy="20689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171121-1433-A606-8AEC-B8E0DC51C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880" y="1603664"/>
            <a:ext cx="3905250" cy="2667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B62775-D002-AC17-E524-2576488DEB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2430" y="4417398"/>
            <a:ext cx="2197729" cy="192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1448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A914C-BEA8-C371-5298-B21AD0800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Patrons structurels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2CDBB-7AF3-873E-B92E-677F158F0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Adaptateur</a:t>
            </a:r>
          </a:p>
          <a:p>
            <a:r>
              <a:rPr lang="fr-FR" dirty="0"/>
              <a:t>Pont</a:t>
            </a:r>
          </a:p>
          <a:p>
            <a:r>
              <a:rPr lang="fr-FR" dirty="0"/>
              <a:t>Composite</a:t>
            </a:r>
          </a:p>
          <a:p>
            <a:r>
              <a:rPr lang="fr-FR" dirty="0"/>
              <a:t>Décorateur</a:t>
            </a:r>
          </a:p>
          <a:p>
            <a:r>
              <a:rPr lang="fr-FR" dirty="0"/>
              <a:t>Façade</a:t>
            </a:r>
          </a:p>
          <a:p>
            <a:r>
              <a:rPr lang="fr-FR" dirty="0"/>
              <a:t>Poids mouche</a:t>
            </a:r>
          </a:p>
          <a:p>
            <a:r>
              <a:rPr lang="fr-FR" dirty="0"/>
              <a:t>Procuration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91126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B290F-CE9C-35E8-7B66-E8E1A568C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Adapter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6615A-2631-8E66-A570-E27DA2369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805" y="1682918"/>
            <a:ext cx="6642389" cy="438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274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63CE0-C5F9-0EAE-165A-2230990F9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Patrons comportementaux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580BA-0861-456B-F2FF-1B67B3F96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Chaine de responsabilité</a:t>
            </a:r>
          </a:p>
          <a:p>
            <a:r>
              <a:rPr lang="fr-FR" dirty="0"/>
              <a:t>Commande</a:t>
            </a:r>
          </a:p>
          <a:p>
            <a:r>
              <a:rPr lang="fr-FR" dirty="0"/>
              <a:t>Itérateur</a:t>
            </a:r>
          </a:p>
          <a:p>
            <a:r>
              <a:rPr lang="fr-FR" dirty="0"/>
              <a:t>Médiateur</a:t>
            </a:r>
          </a:p>
          <a:p>
            <a:r>
              <a:rPr lang="fr-FR" dirty="0"/>
              <a:t>Mémento</a:t>
            </a:r>
          </a:p>
          <a:p>
            <a:r>
              <a:rPr lang="fr-FR" dirty="0"/>
              <a:t>Observateur</a:t>
            </a:r>
          </a:p>
          <a:p>
            <a:r>
              <a:rPr lang="fr-FR" dirty="0"/>
              <a:t>État</a:t>
            </a:r>
          </a:p>
          <a:p>
            <a:r>
              <a:rPr lang="fr-FR" dirty="0"/>
              <a:t>Stratégie</a:t>
            </a:r>
          </a:p>
          <a:p>
            <a:r>
              <a:rPr lang="fr-FR" dirty="0"/>
              <a:t>Patron de méthode</a:t>
            </a:r>
          </a:p>
          <a:p>
            <a:r>
              <a:rPr lang="fr-FR" dirty="0"/>
              <a:t>Visiteur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92633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A3B6-4012-15AB-9FA2-2EFE3E12A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Chain of </a:t>
            </a:r>
            <a:r>
              <a:rPr lang="fr-FR" dirty="0" err="1"/>
              <a:t>responsibility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5E7B0F-43E0-265A-9619-930FB07B5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524000"/>
            <a:ext cx="6096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032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E6BAE-03F3-6DE3-FCD9-0502CFC4E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5C474-1565-1043-9278-D69648404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API controler middleware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99B38E-1B7F-D47F-5FBB-39CCFEAE3839}"/>
              </a:ext>
            </a:extLst>
          </p:cNvPr>
          <p:cNvSpPr txBox="1"/>
          <p:nvPr/>
        </p:nvSpPr>
        <p:spPr>
          <a:xfrm>
            <a:off x="539495" y="2169414"/>
            <a:ext cx="435168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express = </a:t>
            </a:r>
            <a:r>
              <a:rPr lang="fr-F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app = express();</a:t>
            </a:r>
          </a:p>
          <a:p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app.get</a:t>
            </a:r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'/api'</a:t>
            </a:r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req.send</a:t>
            </a:r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'ok'</a:t>
            </a:r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app.listen</a:t>
            </a:r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fr-F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7A9321-892A-A94C-D9E2-33FBBBB0E0C2}"/>
              </a:ext>
            </a:extLst>
          </p:cNvPr>
          <p:cNvSpPr txBox="1"/>
          <p:nvPr/>
        </p:nvSpPr>
        <p:spPr>
          <a:xfrm>
            <a:off x="5557940" y="1255606"/>
            <a:ext cx="609456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5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express =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5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app = express();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5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requestNumber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05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req.counter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++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app.use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requestNumber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5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logger = </a:t>
            </a:r>
            <a:r>
              <a:rPr lang="fr-FR" sz="105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console.log(</a:t>
            </a:r>
            <a:r>
              <a:rPr lang="fr-FR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'log'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req.params.id);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app.use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(logger);</a:t>
            </a:r>
          </a:p>
          <a:p>
            <a:b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5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authorize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05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0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lang="fr-FR" sz="105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requester</a:t>
            </a:r>
            <a:r>
              <a:rPr lang="fr-FR" sz="10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5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isAuthorized</a:t>
            </a:r>
            <a:r>
              <a:rPr lang="fr-FR" sz="10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*/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FR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res.status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401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app.use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'/api'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authorize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app.get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'/api/:id'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05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0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fr-FR" sz="105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fr-FR" sz="10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5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called</a:t>
            </a:r>
            <a:r>
              <a:rPr lang="fr-FR" sz="10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5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after</a:t>
            </a:r>
            <a:r>
              <a:rPr lang="fr-FR" sz="10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logger</a:t>
            </a:r>
            <a:endParaRPr lang="fr-FR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req.send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(req.params.id);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app.listen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22526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A96A8-9386-D720-B513-7A5BCD5BB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World of services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10DC44-06C6-35FF-3C8F-E95DC2F46D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0075" y="2627313"/>
            <a:ext cx="2771849" cy="3827462"/>
          </a:xfrm>
        </p:spPr>
      </p:pic>
    </p:spTree>
    <p:extLst>
      <p:ext uri="{BB962C8B-B14F-4D97-AF65-F5344CB8AC3E}">
        <p14:creationId xmlns:p14="http://schemas.microsoft.com/office/powerpoint/2010/main" val="12959312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3CAC9-4FE6-F601-6776-126547271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Process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32565-4230-1B37-F540-09508A30DC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Local</a:t>
            </a:r>
          </a:p>
          <a:p>
            <a:pPr lvl="1"/>
            <a:r>
              <a:rPr lang="fr-FR" dirty="0"/>
              <a:t>Pipe </a:t>
            </a:r>
            <a:r>
              <a:rPr lang="fr-FR" sz="1600" i="1" dirty="0"/>
              <a:t>cat file &gt; </a:t>
            </a:r>
            <a:r>
              <a:rPr lang="fr-FR" sz="1600" i="1" dirty="0" err="1"/>
              <a:t>other</a:t>
            </a:r>
            <a:r>
              <a:rPr lang="fr-FR" sz="1600" i="1" dirty="0"/>
              <a:t>-file</a:t>
            </a:r>
          </a:p>
          <a:p>
            <a:pPr lvl="1"/>
            <a:r>
              <a:rPr lang="fr-FR" dirty="0"/>
              <a:t>File </a:t>
            </a:r>
            <a:r>
              <a:rPr lang="fr-FR" sz="1600" i="1" dirty="0" err="1"/>
              <a:t>write</a:t>
            </a:r>
            <a:r>
              <a:rPr lang="fr-FR" sz="1600" i="1" dirty="0"/>
              <a:t>/</a:t>
            </a:r>
            <a:r>
              <a:rPr lang="fr-FR" sz="1600" i="1" dirty="0" err="1"/>
              <a:t>read</a:t>
            </a:r>
            <a:endParaRPr lang="fr-FR" i="1" dirty="0"/>
          </a:p>
          <a:p>
            <a:pPr lvl="1"/>
            <a:r>
              <a:rPr lang="fr-FR" dirty="0"/>
              <a:t>Signal </a:t>
            </a:r>
            <a:r>
              <a:rPr lang="fr-FR" sz="1600" i="1" dirty="0" err="1"/>
              <a:t>notify</a:t>
            </a:r>
            <a:r>
              <a:rPr lang="fr-FR" sz="1600" i="1" dirty="0"/>
              <a:t> to process</a:t>
            </a:r>
            <a:endParaRPr lang="fr-FR" i="1" dirty="0"/>
          </a:p>
          <a:p>
            <a:pPr lvl="1"/>
            <a:r>
              <a:rPr lang="fr-FR" dirty="0" err="1"/>
              <a:t>Shared</a:t>
            </a:r>
            <a:r>
              <a:rPr lang="fr-FR" dirty="0"/>
              <a:t> Memory </a:t>
            </a:r>
            <a:r>
              <a:rPr lang="fr-FR" sz="1600" i="1" dirty="0" err="1"/>
              <a:t>between</a:t>
            </a:r>
            <a:r>
              <a:rPr lang="fr-FR" sz="1600" i="1" dirty="0"/>
              <a:t> </a:t>
            </a:r>
            <a:r>
              <a:rPr lang="fr-FR" sz="1600" i="1" dirty="0" err="1"/>
              <a:t>different</a:t>
            </a:r>
            <a:r>
              <a:rPr lang="fr-FR" sz="1600" i="1" dirty="0"/>
              <a:t> </a:t>
            </a:r>
            <a:r>
              <a:rPr lang="fr-FR" sz="1600" i="1" dirty="0" err="1"/>
              <a:t>processes</a:t>
            </a:r>
            <a:endParaRPr lang="fr-FR" i="1" dirty="0"/>
          </a:p>
          <a:p>
            <a:pPr lvl="1"/>
            <a:r>
              <a:rPr lang="fr-FR" dirty="0"/>
              <a:t>Socket </a:t>
            </a:r>
            <a:r>
              <a:rPr lang="fr-FR" sz="1600" i="1" dirty="0"/>
              <a:t>local network system (</a:t>
            </a:r>
            <a:r>
              <a:rPr lang="fr-FR" sz="1600" i="1" dirty="0" err="1"/>
              <a:t>tcp</a:t>
            </a:r>
            <a:r>
              <a:rPr lang="fr-FR" sz="1600" i="1" dirty="0"/>
              <a:t>/</a:t>
            </a:r>
            <a:r>
              <a:rPr lang="fr-FR" sz="1600" i="1" dirty="0" err="1"/>
              <a:t>udp</a:t>
            </a:r>
            <a:r>
              <a:rPr lang="fr-FR" sz="1600" i="1" dirty="0"/>
              <a:t>)</a:t>
            </a:r>
            <a:endParaRPr lang="fr-FR" i="1" dirty="0"/>
          </a:p>
          <a:p>
            <a:r>
              <a:rPr lang="fr-FR" dirty="0"/>
              <a:t>Network / distant</a:t>
            </a:r>
          </a:p>
          <a:p>
            <a:pPr lvl="1"/>
            <a:r>
              <a:rPr lang="fr-FR" dirty="0"/>
              <a:t>Socket </a:t>
            </a:r>
            <a:r>
              <a:rPr lang="fr-FR" sz="1600" i="1" dirty="0"/>
              <a:t>network system (</a:t>
            </a:r>
            <a:r>
              <a:rPr lang="fr-FR" sz="1600" i="1" dirty="0" err="1"/>
              <a:t>tcp</a:t>
            </a:r>
            <a:r>
              <a:rPr lang="fr-FR" sz="1600" i="1" dirty="0"/>
              <a:t>/</a:t>
            </a:r>
            <a:r>
              <a:rPr lang="fr-FR" sz="1600" i="1" dirty="0" err="1"/>
              <a:t>udp</a:t>
            </a:r>
            <a:r>
              <a:rPr lang="fr-FR" sz="1600" i="1" dirty="0"/>
              <a:t>)</a:t>
            </a:r>
            <a:endParaRPr lang="fr-FR" dirty="0"/>
          </a:p>
          <a:p>
            <a:pPr lvl="1"/>
            <a:r>
              <a:rPr lang="fr-FR" dirty="0"/>
              <a:t>Message Queuing </a:t>
            </a:r>
            <a:r>
              <a:rPr lang="fr-FR" sz="1600" i="1" dirty="0"/>
              <a:t>middleware</a:t>
            </a:r>
            <a:endParaRPr lang="fr-FR" i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AB386-020F-6F9C-237D-F4812F517A6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API</a:t>
            </a:r>
          </a:p>
          <a:p>
            <a:pPr lvl="1"/>
            <a:r>
              <a:rPr lang="fr-FR" dirty="0" err="1"/>
              <a:t>Stateful</a:t>
            </a:r>
            <a:r>
              <a:rPr lang="fr-FR" dirty="0"/>
              <a:t> / </a:t>
            </a:r>
            <a:r>
              <a:rPr lang="fr-FR" dirty="0" err="1"/>
              <a:t>Stateless</a:t>
            </a:r>
            <a:endParaRPr lang="fr-FR" dirty="0"/>
          </a:p>
          <a:p>
            <a:pPr lvl="1"/>
            <a:r>
              <a:rPr lang="fr-FR" dirty="0"/>
              <a:t>CRUD / Method invocation</a:t>
            </a:r>
          </a:p>
          <a:p>
            <a:pPr lvl="1"/>
            <a:r>
              <a:rPr lang="fr-FR" dirty="0"/>
              <a:t>SOAP / RMI / REST / GRAPHQL</a:t>
            </a:r>
          </a:p>
          <a:p>
            <a:pPr lvl="1"/>
            <a:r>
              <a:rPr lang="fr-FR" dirty="0" err="1"/>
              <a:t>OpenAPI</a:t>
            </a:r>
            <a:r>
              <a:rPr lang="fr-FR" dirty="0"/>
              <a:t> (OAI) </a:t>
            </a:r>
            <a:r>
              <a:rPr lang="fr-FR" sz="1600" i="1" dirty="0" err="1"/>
              <a:t>standardize</a:t>
            </a:r>
            <a:r>
              <a:rPr lang="fr-FR" sz="1600" i="1" dirty="0"/>
              <a:t> how APIs are </a:t>
            </a:r>
            <a:r>
              <a:rPr lang="fr-FR" sz="1600" i="1" dirty="0" err="1"/>
              <a:t>described</a:t>
            </a:r>
            <a:endParaRPr lang="fr-FR" i="1" dirty="0"/>
          </a:p>
          <a:p>
            <a:endParaRPr lang="fr-FR" dirty="0"/>
          </a:p>
          <a:p>
            <a:r>
              <a:rPr lang="fr-FR" dirty="0"/>
              <a:t>Formats</a:t>
            </a:r>
          </a:p>
          <a:p>
            <a:pPr lvl="1"/>
            <a:r>
              <a:rPr lang="fr-FR" dirty="0"/>
              <a:t>Xml</a:t>
            </a:r>
          </a:p>
          <a:p>
            <a:pPr lvl="1"/>
            <a:r>
              <a:rPr lang="fr-FR" dirty="0" err="1"/>
              <a:t>Json</a:t>
            </a:r>
            <a:endParaRPr lang="fr-FR" dirty="0"/>
          </a:p>
          <a:p>
            <a:pPr lvl="1"/>
            <a:r>
              <a:rPr lang="fr-FR" dirty="0" err="1"/>
              <a:t>Yaml</a:t>
            </a:r>
            <a:endParaRPr lang="fr-FR" dirty="0"/>
          </a:p>
          <a:p>
            <a:pPr lvl="1"/>
            <a:r>
              <a:rPr lang="fr-FR" dirty="0" err="1"/>
              <a:t>Protobuf</a:t>
            </a:r>
            <a:endParaRPr lang="fr-FR" dirty="0"/>
          </a:p>
          <a:p>
            <a:pPr lvl="1"/>
            <a:r>
              <a:rPr lang="fr-FR" dirty="0"/>
              <a:t>… </a:t>
            </a:r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23DE8A63-B06C-2559-0E66-20524A47C24D}"/>
              </a:ext>
            </a:extLst>
          </p:cNvPr>
          <p:cNvSpPr/>
          <p:nvPr/>
        </p:nvSpPr>
        <p:spPr>
          <a:xfrm rot="21365131">
            <a:off x="9221638" y="4252823"/>
            <a:ext cx="2355011" cy="1199071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Beware</a:t>
            </a:r>
            <a:r>
              <a:rPr lang="fr-FR" dirty="0"/>
              <a:t> to </a:t>
            </a:r>
          </a:p>
          <a:p>
            <a:pPr algn="ctr"/>
            <a:r>
              <a:rPr lang="fr-FR" dirty="0"/>
              <a:t>loose </a:t>
            </a:r>
            <a:r>
              <a:rPr lang="fr-FR" dirty="0" err="1"/>
              <a:t>coupling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98316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49788-28FD-E703-7D1E-D37FB1696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Software Architecture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9A215B-7D18-8F9A-309B-742B34506528}"/>
              </a:ext>
            </a:extLst>
          </p:cNvPr>
          <p:cNvSpPr/>
          <p:nvPr/>
        </p:nvSpPr>
        <p:spPr>
          <a:xfrm>
            <a:off x="873823" y="2355633"/>
            <a:ext cx="1768415" cy="2855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app</a:t>
            </a:r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20B6CE97-D69D-16D0-A76E-F76637D1F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9238" y="1262730"/>
            <a:ext cx="504730" cy="504730"/>
          </a:xfrm>
          <a:prstGeom prst="rect">
            <a:avLst/>
          </a:prstGeom>
        </p:spPr>
      </p:pic>
      <p:sp>
        <p:nvSpPr>
          <p:cNvPr id="7" name="Cylinder 6">
            <a:extLst>
              <a:ext uri="{FF2B5EF4-FFF2-40B4-BE49-F238E27FC236}">
                <a16:creationId xmlns:a16="http://schemas.microsoft.com/office/drawing/2014/main" id="{CBD81D7A-01DE-E3D5-A7B5-CAE464B8F596}"/>
              </a:ext>
            </a:extLst>
          </p:cNvPr>
          <p:cNvSpPr/>
          <p:nvPr/>
        </p:nvSpPr>
        <p:spPr>
          <a:xfrm>
            <a:off x="873823" y="5546785"/>
            <a:ext cx="1768415" cy="8024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2276F6-411D-B79E-6F29-049EBB9D7247}"/>
              </a:ext>
            </a:extLst>
          </p:cNvPr>
          <p:cNvSpPr/>
          <p:nvPr/>
        </p:nvSpPr>
        <p:spPr>
          <a:xfrm>
            <a:off x="4180250" y="2355633"/>
            <a:ext cx="2294625" cy="504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Web tier</a:t>
            </a:r>
          </a:p>
        </p:txBody>
      </p:sp>
      <p:pic>
        <p:nvPicPr>
          <p:cNvPr id="9" name="Graphic 8" descr="User">
            <a:extLst>
              <a:ext uri="{FF2B5EF4-FFF2-40B4-BE49-F238E27FC236}">
                <a16:creationId xmlns:a16="http://schemas.microsoft.com/office/drawing/2014/main" id="{997B8F66-2B14-6F98-D4F2-1A160ADB4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1131" y="1265777"/>
            <a:ext cx="504730" cy="504730"/>
          </a:xfrm>
          <a:prstGeom prst="rect">
            <a:avLst/>
          </a:prstGeom>
        </p:spPr>
      </p:pic>
      <p:sp>
        <p:nvSpPr>
          <p:cNvPr id="10" name="Cylinder 9">
            <a:extLst>
              <a:ext uri="{FF2B5EF4-FFF2-40B4-BE49-F238E27FC236}">
                <a16:creationId xmlns:a16="http://schemas.microsoft.com/office/drawing/2014/main" id="{55EA0BFF-AD1E-F407-11EF-DD892F993DE8}"/>
              </a:ext>
            </a:extLst>
          </p:cNvPr>
          <p:cNvSpPr/>
          <p:nvPr/>
        </p:nvSpPr>
        <p:spPr>
          <a:xfrm>
            <a:off x="4180249" y="5546784"/>
            <a:ext cx="1768415" cy="8024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FC06AD-98A1-011A-EAE8-AAFE3527D3AB}"/>
              </a:ext>
            </a:extLst>
          </p:cNvPr>
          <p:cNvSpPr/>
          <p:nvPr/>
        </p:nvSpPr>
        <p:spPr>
          <a:xfrm>
            <a:off x="5498307" y="3692020"/>
            <a:ext cx="976568" cy="611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Middle tier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C0714E-E22F-2C50-1F75-31D6078A0024}"/>
              </a:ext>
            </a:extLst>
          </p:cNvPr>
          <p:cNvSpPr/>
          <p:nvPr/>
        </p:nvSpPr>
        <p:spPr>
          <a:xfrm>
            <a:off x="4184563" y="3242750"/>
            <a:ext cx="976568" cy="611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Middle tier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F5FA90-2BBE-E7EF-6FFD-DD86C146A61E}"/>
              </a:ext>
            </a:extLst>
          </p:cNvPr>
          <p:cNvSpPr/>
          <p:nvPr/>
        </p:nvSpPr>
        <p:spPr>
          <a:xfrm>
            <a:off x="5498307" y="3095181"/>
            <a:ext cx="976568" cy="336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msg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935D64-DC12-88CD-07E1-08F20A25EF55}"/>
              </a:ext>
            </a:extLst>
          </p:cNvPr>
          <p:cNvSpPr/>
          <p:nvPr/>
        </p:nvSpPr>
        <p:spPr>
          <a:xfrm>
            <a:off x="4180250" y="4068671"/>
            <a:ext cx="681488" cy="489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cache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4A20D4-FAB0-56E4-3E00-6DBB687CFFEE}"/>
              </a:ext>
            </a:extLst>
          </p:cNvPr>
          <p:cNvSpPr/>
          <p:nvPr/>
        </p:nvSpPr>
        <p:spPr>
          <a:xfrm>
            <a:off x="4180249" y="4721635"/>
            <a:ext cx="1768415" cy="489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tier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46F0DD-AD25-09EC-0C64-11D1B6E0F53B}"/>
              </a:ext>
            </a:extLst>
          </p:cNvPr>
          <p:cNvSpPr/>
          <p:nvPr/>
        </p:nvSpPr>
        <p:spPr>
          <a:xfrm>
            <a:off x="6102702" y="5573286"/>
            <a:ext cx="976568" cy="504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Remote</a:t>
            </a:r>
            <a:endParaRPr lang="fr-FR" sz="1200" dirty="0"/>
          </a:p>
          <a:p>
            <a:pPr algn="ctr"/>
            <a:r>
              <a:rPr lang="fr-FR" sz="1200" dirty="0"/>
              <a:t>service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3B8995B-0D43-154B-AC84-A67E2DA1ACE7}"/>
              </a:ext>
            </a:extLst>
          </p:cNvPr>
          <p:cNvCxnSpPr>
            <a:endCxn id="12" idx="0"/>
          </p:cNvCxnSpPr>
          <p:nvPr/>
        </p:nvCxnSpPr>
        <p:spPr>
          <a:xfrm>
            <a:off x="4668534" y="2860363"/>
            <a:ext cx="4313" cy="3823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AD64B6-2187-333A-FEB4-6A2AC033178E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5064457" y="3853986"/>
            <a:ext cx="12941" cy="8676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63988B3-F40F-5606-A62B-6F8C7F4614C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520994" y="3853986"/>
            <a:ext cx="4313" cy="2146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1BD840B-271D-8E68-3C37-9745FDC8403B}"/>
              </a:ext>
            </a:extLst>
          </p:cNvPr>
          <p:cNvCxnSpPr>
            <a:cxnSpLocks/>
          </p:cNvCxnSpPr>
          <p:nvPr/>
        </p:nvCxnSpPr>
        <p:spPr>
          <a:xfrm flipV="1">
            <a:off x="4513806" y="4511231"/>
            <a:ext cx="4313" cy="2146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B9348D6-A713-46BE-50BD-099052679346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986591" y="2860363"/>
            <a:ext cx="0" cy="2348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0547113-16E5-9793-AFC1-05B7C5F9A2E2}"/>
              </a:ext>
            </a:extLst>
          </p:cNvPr>
          <p:cNvCxnSpPr>
            <a:cxnSpLocks/>
          </p:cNvCxnSpPr>
          <p:nvPr/>
        </p:nvCxnSpPr>
        <p:spPr>
          <a:xfrm>
            <a:off x="5986591" y="3457202"/>
            <a:ext cx="0" cy="2348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BF25746-1389-5016-646F-38D80D654F2A}"/>
              </a:ext>
            </a:extLst>
          </p:cNvPr>
          <p:cNvCxnSpPr>
            <a:cxnSpLocks/>
          </p:cNvCxnSpPr>
          <p:nvPr/>
        </p:nvCxnSpPr>
        <p:spPr>
          <a:xfrm>
            <a:off x="6314395" y="4287810"/>
            <a:ext cx="0" cy="12854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33DC411-763E-59BC-3070-CBD10546B559}"/>
              </a:ext>
            </a:extLst>
          </p:cNvPr>
          <p:cNvCxnSpPr>
            <a:cxnSpLocks/>
          </p:cNvCxnSpPr>
          <p:nvPr/>
        </p:nvCxnSpPr>
        <p:spPr>
          <a:xfrm>
            <a:off x="5695160" y="4303256"/>
            <a:ext cx="0" cy="4338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04F16A2-D71D-13BB-530F-F891B53B7251}"/>
              </a:ext>
            </a:extLst>
          </p:cNvPr>
          <p:cNvSpPr txBox="1"/>
          <p:nvPr/>
        </p:nvSpPr>
        <p:spPr>
          <a:xfrm>
            <a:off x="1172758" y="1733936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monolith</a:t>
            </a:r>
            <a:endParaRPr lang="fr-FR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F0C6EC-A052-17B0-DCC6-2B51DBE0C06C}"/>
              </a:ext>
            </a:extLst>
          </p:cNvPr>
          <p:cNvSpPr txBox="1"/>
          <p:nvPr/>
        </p:nvSpPr>
        <p:spPr>
          <a:xfrm>
            <a:off x="4974606" y="173093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N-tiers</a:t>
            </a:r>
          </a:p>
        </p:txBody>
      </p:sp>
      <p:pic>
        <p:nvPicPr>
          <p:cNvPr id="40" name="Graphic 39" descr="User">
            <a:extLst>
              <a:ext uri="{FF2B5EF4-FFF2-40B4-BE49-F238E27FC236}">
                <a16:creationId xmlns:a16="http://schemas.microsoft.com/office/drawing/2014/main" id="{4C190B7E-8A16-D04F-27BD-B2F42783A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89879" y="1262730"/>
            <a:ext cx="504730" cy="50473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EF341D4-4BB7-9D4B-8E51-911AE2A890B0}"/>
              </a:ext>
            </a:extLst>
          </p:cNvPr>
          <p:cNvSpPr txBox="1"/>
          <p:nvPr/>
        </p:nvSpPr>
        <p:spPr>
          <a:xfrm>
            <a:off x="9227027" y="1727891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µ-services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3E721A7-C08E-E398-1056-624442C79040}"/>
              </a:ext>
            </a:extLst>
          </p:cNvPr>
          <p:cNvSpPr/>
          <p:nvPr/>
        </p:nvSpPr>
        <p:spPr>
          <a:xfrm>
            <a:off x="8694931" y="2310019"/>
            <a:ext cx="2294625" cy="504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API </a:t>
            </a:r>
            <a:r>
              <a:rPr lang="fr-FR" dirty="0" err="1"/>
              <a:t>gateway</a:t>
            </a:r>
            <a:endParaRPr lang="fr-FR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338AD91-1BAD-662D-E6B2-6EB16BAC2DCF}"/>
              </a:ext>
            </a:extLst>
          </p:cNvPr>
          <p:cNvSpPr/>
          <p:nvPr/>
        </p:nvSpPr>
        <p:spPr>
          <a:xfrm>
            <a:off x="7998869" y="3397063"/>
            <a:ext cx="871802" cy="413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service</a:t>
            </a:r>
          </a:p>
        </p:txBody>
      </p:sp>
      <p:sp>
        <p:nvSpPr>
          <p:cNvPr id="44" name="Cylinder 43">
            <a:extLst>
              <a:ext uri="{FF2B5EF4-FFF2-40B4-BE49-F238E27FC236}">
                <a16:creationId xmlns:a16="http://schemas.microsoft.com/office/drawing/2014/main" id="{55B2ECF7-294B-690C-C1FF-28E2B7F8BE5F}"/>
              </a:ext>
            </a:extLst>
          </p:cNvPr>
          <p:cNvSpPr/>
          <p:nvPr/>
        </p:nvSpPr>
        <p:spPr>
          <a:xfrm>
            <a:off x="7998869" y="3901793"/>
            <a:ext cx="871802" cy="3955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94FB616-27CD-8A1C-D6D1-4723BE4234FF}"/>
              </a:ext>
            </a:extLst>
          </p:cNvPr>
          <p:cNvSpPr/>
          <p:nvPr/>
        </p:nvSpPr>
        <p:spPr>
          <a:xfrm>
            <a:off x="9222807" y="3397063"/>
            <a:ext cx="871802" cy="413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service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BD59F95-652D-A29B-B81D-FAC2F36F41EE}"/>
              </a:ext>
            </a:extLst>
          </p:cNvPr>
          <p:cNvSpPr/>
          <p:nvPr/>
        </p:nvSpPr>
        <p:spPr>
          <a:xfrm>
            <a:off x="10446745" y="4723825"/>
            <a:ext cx="871802" cy="413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service</a:t>
            </a:r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AD4A9ABA-215E-451F-9777-DCC4B68FB056}"/>
              </a:ext>
            </a:extLst>
          </p:cNvPr>
          <p:cNvSpPr/>
          <p:nvPr/>
        </p:nvSpPr>
        <p:spPr>
          <a:xfrm>
            <a:off x="10446745" y="5228555"/>
            <a:ext cx="871802" cy="3955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10D3246-835A-38BE-7FFD-7096F31A5AC5}"/>
              </a:ext>
            </a:extLst>
          </p:cNvPr>
          <p:cNvSpPr/>
          <p:nvPr/>
        </p:nvSpPr>
        <p:spPr>
          <a:xfrm>
            <a:off x="7998869" y="4723825"/>
            <a:ext cx="871802" cy="413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service</a:t>
            </a:r>
          </a:p>
        </p:txBody>
      </p:sp>
      <p:sp>
        <p:nvSpPr>
          <p:cNvPr id="50" name="Cylinder 49">
            <a:extLst>
              <a:ext uri="{FF2B5EF4-FFF2-40B4-BE49-F238E27FC236}">
                <a16:creationId xmlns:a16="http://schemas.microsoft.com/office/drawing/2014/main" id="{EADB90EB-F517-66F1-0484-379CD7A3EEB3}"/>
              </a:ext>
            </a:extLst>
          </p:cNvPr>
          <p:cNvSpPr/>
          <p:nvPr/>
        </p:nvSpPr>
        <p:spPr>
          <a:xfrm>
            <a:off x="7998869" y="5228555"/>
            <a:ext cx="871802" cy="3955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7842818-2CD3-ABEF-5C74-9E98A6755598}"/>
              </a:ext>
            </a:extLst>
          </p:cNvPr>
          <p:cNvSpPr/>
          <p:nvPr/>
        </p:nvSpPr>
        <p:spPr>
          <a:xfrm>
            <a:off x="10446745" y="3397062"/>
            <a:ext cx="871802" cy="413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service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21AA8BD-7964-BA5B-CEF0-43DE1C0FCA0A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 flipH="1">
            <a:off x="8434770" y="2814749"/>
            <a:ext cx="1407474" cy="5823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EC16C41-C3F5-C48D-BDF9-909EF46BCF9D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>
          <a:xfrm flipH="1">
            <a:off x="9658708" y="2814749"/>
            <a:ext cx="183536" cy="5823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035AB7C-F67A-E6F5-787B-B5C43DED4D37}"/>
              </a:ext>
            </a:extLst>
          </p:cNvPr>
          <p:cNvCxnSpPr>
            <a:cxnSpLocks/>
            <a:stCxn id="42" idx="2"/>
            <a:endCxn id="51" idx="0"/>
          </p:cNvCxnSpPr>
          <p:nvPr/>
        </p:nvCxnSpPr>
        <p:spPr>
          <a:xfrm>
            <a:off x="9842244" y="2814749"/>
            <a:ext cx="1040402" cy="5823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D8971BD-C8B2-B012-621B-DFB7999AECB2}"/>
              </a:ext>
            </a:extLst>
          </p:cNvPr>
          <p:cNvCxnSpPr>
            <a:cxnSpLocks/>
            <a:stCxn id="51" idx="2"/>
            <a:endCxn id="47" idx="0"/>
          </p:cNvCxnSpPr>
          <p:nvPr/>
        </p:nvCxnSpPr>
        <p:spPr>
          <a:xfrm>
            <a:off x="10882646" y="3810507"/>
            <a:ext cx="0" cy="9133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93F9196-BB78-E41E-3E3A-EF93EA86CC2A}"/>
              </a:ext>
            </a:extLst>
          </p:cNvPr>
          <p:cNvCxnSpPr>
            <a:cxnSpLocks/>
            <a:stCxn id="45" idx="2"/>
            <a:endCxn id="49" idx="0"/>
          </p:cNvCxnSpPr>
          <p:nvPr/>
        </p:nvCxnSpPr>
        <p:spPr>
          <a:xfrm flipH="1">
            <a:off x="8434770" y="3810508"/>
            <a:ext cx="1223938" cy="9133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4FD63FD-60FE-483F-7840-D25E1E084593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>
          <a:xfrm>
            <a:off x="9658708" y="3810508"/>
            <a:ext cx="1223938" cy="9133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609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CBB1B-0868-7EE9-A265-9BCDD3182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multiverse</a:t>
            </a:r>
            <a:r>
              <a:rPr lang="fr-FR" dirty="0"/>
              <a:t> of </a:t>
            </a:r>
            <a:r>
              <a:rPr lang="fr-FR" dirty="0" err="1"/>
              <a:t>acronyms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23BFA-B0CC-242E-567B-6101EE99B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b="1" dirty="0"/>
              <a:t>KISS</a:t>
            </a:r>
            <a:r>
              <a:rPr lang="fr-FR" dirty="0"/>
              <a:t> </a:t>
            </a:r>
            <a:r>
              <a:rPr lang="fr-FR" dirty="0" err="1"/>
              <a:t>Keep</a:t>
            </a:r>
            <a:r>
              <a:rPr lang="fr-FR" dirty="0"/>
              <a:t> It Simple </a:t>
            </a:r>
            <a:r>
              <a:rPr lang="fr-FR" dirty="0" err="1"/>
              <a:t>Stupid</a:t>
            </a:r>
            <a:endParaRPr lang="fr-FR" dirty="0"/>
          </a:p>
          <a:p>
            <a:r>
              <a:rPr lang="fr-FR" b="1" dirty="0"/>
              <a:t>DRY</a:t>
            </a:r>
            <a:r>
              <a:rPr lang="fr-FR" dirty="0"/>
              <a:t> Don’t </a:t>
            </a:r>
            <a:r>
              <a:rPr lang="fr-FR" dirty="0" err="1"/>
              <a:t>Repeat</a:t>
            </a:r>
            <a:r>
              <a:rPr lang="fr-FR" dirty="0"/>
              <a:t> </a:t>
            </a:r>
            <a:r>
              <a:rPr lang="fr-FR" dirty="0" err="1"/>
              <a:t>Yourself</a:t>
            </a:r>
            <a:endParaRPr lang="fr-FR" dirty="0"/>
          </a:p>
          <a:p>
            <a:r>
              <a:rPr lang="fr-FR" b="1" dirty="0"/>
              <a:t>YAGNI</a:t>
            </a:r>
            <a:r>
              <a:rPr lang="fr-FR" dirty="0"/>
              <a:t> You </a:t>
            </a:r>
            <a:r>
              <a:rPr lang="fr-FR" dirty="0" err="1"/>
              <a:t>Ain’t</a:t>
            </a:r>
            <a:r>
              <a:rPr lang="fr-FR" dirty="0"/>
              <a:t> </a:t>
            </a:r>
            <a:r>
              <a:rPr lang="fr-FR" dirty="0" err="1"/>
              <a:t>Gonna</a:t>
            </a:r>
            <a:r>
              <a:rPr lang="fr-FR" dirty="0"/>
              <a:t> Need It</a:t>
            </a:r>
          </a:p>
          <a:p>
            <a:r>
              <a:rPr lang="fr-FR" b="1" dirty="0"/>
              <a:t>DIE</a:t>
            </a:r>
            <a:r>
              <a:rPr lang="fr-FR" dirty="0"/>
              <a:t> Duplication Is </a:t>
            </a:r>
            <a:r>
              <a:rPr lang="fr-FR" dirty="0" err="1"/>
              <a:t>Evil</a:t>
            </a:r>
            <a:endParaRPr lang="fr-FR" dirty="0"/>
          </a:p>
          <a:p>
            <a:r>
              <a:rPr lang="fr-FR" b="1" dirty="0"/>
              <a:t>OOP</a:t>
            </a:r>
            <a:r>
              <a:rPr lang="fr-FR" dirty="0"/>
              <a:t> Object </a:t>
            </a:r>
            <a:r>
              <a:rPr lang="fr-FR" dirty="0" err="1"/>
              <a:t>Oriented</a:t>
            </a:r>
            <a:r>
              <a:rPr lang="fr-FR" dirty="0"/>
              <a:t> Principles</a:t>
            </a:r>
          </a:p>
          <a:p>
            <a:r>
              <a:rPr lang="fr-FR" b="1" dirty="0"/>
              <a:t>SOLID</a:t>
            </a:r>
          </a:p>
          <a:p>
            <a:pPr lvl="1"/>
            <a:r>
              <a:rPr lang="fr-FR" b="1" dirty="0"/>
              <a:t>SRP</a:t>
            </a:r>
            <a:r>
              <a:rPr lang="fr-FR" dirty="0"/>
              <a:t> Single </a:t>
            </a:r>
            <a:r>
              <a:rPr lang="fr-FR" dirty="0" err="1"/>
              <a:t>Responsibility</a:t>
            </a:r>
            <a:r>
              <a:rPr lang="fr-FR" dirty="0"/>
              <a:t> </a:t>
            </a:r>
            <a:r>
              <a:rPr lang="fr-FR" dirty="0" err="1"/>
              <a:t>Principle</a:t>
            </a:r>
            <a:endParaRPr lang="fr-FR" dirty="0"/>
          </a:p>
          <a:p>
            <a:pPr lvl="1"/>
            <a:r>
              <a:rPr lang="fr-FR" b="1" dirty="0"/>
              <a:t>OCP</a:t>
            </a:r>
            <a:r>
              <a:rPr lang="fr-FR" dirty="0"/>
              <a:t> Open/</a:t>
            </a:r>
            <a:r>
              <a:rPr lang="fr-FR" dirty="0" err="1"/>
              <a:t>Closed</a:t>
            </a:r>
            <a:r>
              <a:rPr lang="fr-FR" dirty="0"/>
              <a:t> </a:t>
            </a:r>
            <a:r>
              <a:rPr lang="fr-FR" dirty="0" err="1"/>
              <a:t>Principle</a:t>
            </a:r>
            <a:endParaRPr lang="fr-FR" dirty="0"/>
          </a:p>
          <a:p>
            <a:pPr lvl="1"/>
            <a:r>
              <a:rPr lang="fr-FR" b="1" dirty="0"/>
              <a:t>LSP</a:t>
            </a:r>
            <a:r>
              <a:rPr lang="fr-FR" dirty="0"/>
              <a:t> </a:t>
            </a:r>
            <a:r>
              <a:rPr lang="fr-FR" dirty="0" err="1"/>
              <a:t>Liskov</a:t>
            </a:r>
            <a:r>
              <a:rPr lang="fr-FR" dirty="0"/>
              <a:t> Substitution </a:t>
            </a:r>
            <a:r>
              <a:rPr lang="fr-FR" dirty="0" err="1"/>
              <a:t>Principle</a:t>
            </a:r>
            <a:endParaRPr lang="fr-FR" dirty="0"/>
          </a:p>
          <a:p>
            <a:pPr lvl="1"/>
            <a:r>
              <a:rPr lang="fr-FR" b="1" dirty="0"/>
              <a:t>ISP</a:t>
            </a:r>
            <a:r>
              <a:rPr lang="fr-FR" dirty="0"/>
              <a:t> Interface </a:t>
            </a:r>
            <a:r>
              <a:rPr lang="fr-FR" dirty="0" err="1"/>
              <a:t>Segregation</a:t>
            </a:r>
            <a:r>
              <a:rPr lang="fr-FR" dirty="0"/>
              <a:t> </a:t>
            </a:r>
            <a:r>
              <a:rPr lang="fr-FR" dirty="0" err="1"/>
              <a:t>Principle</a:t>
            </a:r>
            <a:endParaRPr lang="fr-FR" dirty="0"/>
          </a:p>
          <a:p>
            <a:pPr lvl="1"/>
            <a:r>
              <a:rPr lang="fr-FR" b="1" dirty="0"/>
              <a:t>DIP</a:t>
            </a:r>
            <a:r>
              <a:rPr lang="fr-FR" dirty="0"/>
              <a:t> </a:t>
            </a:r>
            <a:r>
              <a:rPr lang="fr-FR" dirty="0" err="1"/>
              <a:t>Dependency</a:t>
            </a:r>
            <a:r>
              <a:rPr lang="fr-FR" dirty="0"/>
              <a:t> Inversion </a:t>
            </a:r>
            <a:r>
              <a:rPr lang="fr-FR" dirty="0" err="1"/>
              <a:t>Principle</a:t>
            </a:r>
            <a:endParaRPr lang="fr-FR" dirty="0"/>
          </a:p>
          <a:p>
            <a:r>
              <a:rPr lang="fr-FR" b="1" dirty="0"/>
              <a:t>ASMM</a:t>
            </a:r>
            <a:r>
              <a:rPr lang="fr-FR" dirty="0"/>
              <a:t> And So Much More !</a:t>
            </a:r>
          </a:p>
        </p:txBody>
      </p:sp>
    </p:spTree>
    <p:extLst>
      <p:ext uri="{BB962C8B-B14F-4D97-AF65-F5344CB8AC3E}">
        <p14:creationId xmlns:p14="http://schemas.microsoft.com/office/powerpoint/2010/main" val="12342645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5E86A-D15F-07A7-2039-3E374078C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API – Command and </a:t>
            </a:r>
            <a:r>
              <a:rPr lang="fr-FR" dirty="0" err="1"/>
              <a:t>Query</a:t>
            </a:r>
            <a:r>
              <a:rPr lang="fr-FR" dirty="0"/>
              <a:t> </a:t>
            </a:r>
            <a:r>
              <a:rPr lang="fr-FR" dirty="0" err="1"/>
              <a:t>Responsibility</a:t>
            </a:r>
            <a:r>
              <a:rPr lang="fr-FR" dirty="0"/>
              <a:t> </a:t>
            </a:r>
            <a:r>
              <a:rPr lang="fr-FR" dirty="0" err="1"/>
              <a:t>Segregation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E9964D-C8C2-8DD1-D228-319E6860E87F}"/>
              </a:ext>
            </a:extLst>
          </p:cNvPr>
          <p:cNvSpPr/>
          <p:nvPr/>
        </p:nvSpPr>
        <p:spPr>
          <a:xfrm>
            <a:off x="550279" y="1783064"/>
            <a:ext cx="1811547" cy="508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presenter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C53315-E6E3-FCAD-9B98-7F081BE8F025}"/>
              </a:ext>
            </a:extLst>
          </p:cNvPr>
          <p:cNvSpPr/>
          <p:nvPr/>
        </p:nvSpPr>
        <p:spPr>
          <a:xfrm>
            <a:off x="539495" y="3686265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Business </a:t>
            </a:r>
            <a:r>
              <a:rPr lang="fr-FR" sz="1400" dirty="0" err="1"/>
              <a:t>logic</a:t>
            </a:r>
            <a:endParaRPr lang="fr-FR" sz="1400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9083FCEB-516F-7390-1393-2B885FD6F36C}"/>
              </a:ext>
            </a:extLst>
          </p:cNvPr>
          <p:cNvSpPr/>
          <p:nvPr/>
        </p:nvSpPr>
        <p:spPr>
          <a:xfrm>
            <a:off x="550278" y="5423578"/>
            <a:ext cx="1768415" cy="8024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71BE22-D1B8-2B71-6F4A-4F1429BC4AB0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 flipH="1">
            <a:off x="1445269" y="2292022"/>
            <a:ext cx="10784" cy="7483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2ECBC4E-EFA2-6FF4-EEC1-CC4371155979}"/>
              </a:ext>
            </a:extLst>
          </p:cNvPr>
          <p:cNvSpPr/>
          <p:nvPr/>
        </p:nvSpPr>
        <p:spPr>
          <a:xfrm>
            <a:off x="539495" y="4332167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Data layer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BEDCA4-5CD9-4C6B-3713-8B16ADBD1709}"/>
              </a:ext>
            </a:extLst>
          </p:cNvPr>
          <p:cNvSpPr/>
          <p:nvPr/>
        </p:nvSpPr>
        <p:spPr>
          <a:xfrm>
            <a:off x="539495" y="3040362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validation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6A69F3F-80D2-A78C-79A6-FD83BE9E80A7}"/>
              </a:ext>
            </a:extLst>
          </p:cNvPr>
          <p:cNvCxnSpPr>
            <a:cxnSpLocks/>
          </p:cNvCxnSpPr>
          <p:nvPr/>
        </p:nvCxnSpPr>
        <p:spPr>
          <a:xfrm>
            <a:off x="1678541" y="4801228"/>
            <a:ext cx="5392" cy="7483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053DBE8-E21B-31A9-19F3-C59BE8074048}"/>
              </a:ext>
            </a:extLst>
          </p:cNvPr>
          <p:cNvCxnSpPr>
            <a:cxnSpLocks/>
          </p:cNvCxnSpPr>
          <p:nvPr/>
        </p:nvCxnSpPr>
        <p:spPr>
          <a:xfrm flipV="1">
            <a:off x="1204449" y="4801228"/>
            <a:ext cx="0" cy="7483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FD72C99-7770-3702-2702-40135FB0E715}"/>
              </a:ext>
            </a:extLst>
          </p:cNvPr>
          <p:cNvSpPr/>
          <p:nvPr/>
        </p:nvSpPr>
        <p:spPr>
          <a:xfrm>
            <a:off x="3670166" y="1783064"/>
            <a:ext cx="3923237" cy="508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presenter</a:t>
            </a:r>
            <a:endParaRPr lang="fr-FR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7F768B-8F9A-035B-D296-860F252EAF14}"/>
              </a:ext>
            </a:extLst>
          </p:cNvPr>
          <p:cNvSpPr/>
          <p:nvPr/>
        </p:nvSpPr>
        <p:spPr>
          <a:xfrm>
            <a:off x="3664774" y="3913558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Domain </a:t>
            </a:r>
            <a:r>
              <a:rPr lang="fr-FR" sz="1400" dirty="0" err="1"/>
              <a:t>logic</a:t>
            </a:r>
            <a:endParaRPr lang="fr-FR" sz="14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9E50D36-A6AF-DBE9-3D1D-DE0C39E2E1DB}"/>
              </a:ext>
            </a:extLst>
          </p:cNvPr>
          <p:cNvCxnSpPr>
            <a:cxnSpLocks/>
            <a:endCxn id="36" idx="0"/>
          </p:cNvCxnSpPr>
          <p:nvPr/>
        </p:nvCxnSpPr>
        <p:spPr>
          <a:xfrm flipH="1">
            <a:off x="4570548" y="2292022"/>
            <a:ext cx="5391" cy="463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977AC97-9903-9B07-4297-51C6BCDFDEAC}"/>
              </a:ext>
            </a:extLst>
          </p:cNvPr>
          <p:cNvSpPr/>
          <p:nvPr/>
        </p:nvSpPr>
        <p:spPr>
          <a:xfrm>
            <a:off x="3664774" y="4492663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Data </a:t>
            </a:r>
            <a:r>
              <a:rPr lang="fr-FR" sz="1400" dirty="0" err="1"/>
              <a:t>persistence</a:t>
            </a:r>
            <a:endParaRPr lang="fr-FR" sz="1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3815D7B-9706-276B-2CD9-AA0FDE2351CF}"/>
              </a:ext>
            </a:extLst>
          </p:cNvPr>
          <p:cNvSpPr/>
          <p:nvPr/>
        </p:nvSpPr>
        <p:spPr>
          <a:xfrm>
            <a:off x="3664774" y="2755350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validation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9F4F874-F1CF-D4E2-9165-28449B7DC2C3}"/>
              </a:ext>
            </a:extLst>
          </p:cNvPr>
          <p:cNvSpPr/>
          <p:nvPr/>
        </p:nvSpPr>
        <p:spPr>
          <a:xfrm>
            <a:off x="3664774" y="3334454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commands</a:t>
            </a:r>
            <a:endParaRPr lang="fr-FR" sz="14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25FCFEC-5DBD-5663-58B3-4D47ECCE797B}"/>
              </a:ext>
            </a:extLst>
          </p:cNvPr>
          <p:cNvSpPr/>
          <p:nvPr/>
        </p:nvSpPr>
        <p:spPr>
          <a:xfrm>
            <a:off x="5713719" y="4472091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Read </a:t>
            </a:r>
            <a:r>
              <a:rPr lang="fr-FR" sz="1400" dirty="0" err="1"/>
              <a:t>query</a:t>
            </a:r>
            <a:endParaRPr lang="fr-FR" sz="1400" dirty="0"/>
          </a:p>
        </p:txBody>
      </p:sp>
      <p:sp>
        <p:nvSpPr>
          <p:cNvPr id="45" name="Cylinder 44">
            <a:extLst>
              <a:ext uri="{FF2B5EF4-FFF2-40B4-BE49-F238E27FC236}">
                <a16:creationId xmlns:a16="http://schemas.microsoft.com/office/drawing/2014/main" id="{ABF332BE-5357-52E2-6193-1A3293ACAA5B}"/>
              </a:ext>
            </a:extLst>
          </p:cNvPr>
          <p:cNvSpPr/>
          <p:nvPr/>
        </p:nvSpPr>
        <p:spPr>
          <a:xfrm>
            <a:off x="3659382" y="5463559"/>
            <a:ext cx="1768415" cy="8024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Write model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2349F8C-5622-BBE4-1BE9-1E2BCD37646B}"/>
              </a:ext>
            </a:extLst>
          </p:cNvPr>
          <p:cNvCxnSpPr>
            <a:cxnSpLocks/>
          </p:cNvCxnSpPr>
          <p:nvPr/>
        </p:nvCxnSpPr>
        <p:spPr>
          <a:xfrm>
            <a:off x="4360980" y="5001622"/>
            <a:ext cx="0" cy="5878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ylinder 45">
            <a:extLst>
              <a:ext uri="{FF2B5EF4-FFF2-40B4-BE49-F238E27FC236}">
                <a16:creationId xmlns:a16="http://schemas.microsoft.com/office/drawing/2014/main" id="{F7481667-92F5-A3CB-5ED0-C03BB71F535B}"/>
              </a:ext>
            </a:extLst>
          </p:cNvPr>
          <p:cNvSpPr/>
          <p:nvPr/>
        </p:nvSpPr>
        <p:spPr>
          <a:xfrm>
            <a:off x="5727688" y="5463558"/>
            <a:ext cx="1768415" cy="8024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Read model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4B86520-3E21-44A2-50A8-4A058B46C4B5}"/>
              </a:ext>
            </a:extLst>
          </p:cNvPr>
          <p:cNvCxnSpPr>
            <a:cxnSpLocks/>
          </p:cNvCxnSpPr>
          <p:nvPr/>
        </p:nvCxnSpPr>
        <p:spPr>
          <a:xfrm flipV="1">
            <a:off x="6592708" y="4974829"/>
            <a:ext cx="0" cy="585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B78E9D4-964F-7FBB-789B-17A05947D0C1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6619492" y="2306337"/>
            <a:ext cx="1" cy="2165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BB6C6B2-9F03-2C61-DF14-4FD7E177F3EB}"/>
              </a:ext>
            </a:extLst>
          </p:cNvPr>
          <p:cNvCxnSpPr>
            <a:cxnSpLocks/>
            <a:stCxn id="45" idx="4"/>
            <a:endCxn id="46" idx="2"/>
          </p:cNvCxnSpPr>
          <p:nvPr/>
        </p:nvCxnSpPr>
        <p:spPr>
          <a:xfrm flipV="1">
            <a:off x="5427797" y="5864771"/>
            <a:ext cx="299891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rré corné 16">
            <a:extLst>
              <a:ext uri="{FF2B5EF4-FFF2-40B4-BE49-F238E27FC236}">
                <a16:creationId xmlns:a16="http://schemas.microsoft.com/office/drawing/2014/main" id="{E492DDE5-A776-EA18-14F7-8884BF59F27D}"/>
              </a:ext>
            </a:extLst>
          </p:cNvPr>
          <p:cNvSpPr/>
          <p:nvPr/>
        </p:nvSpPr>
        <p:spPr>
          <a:xfrm rot="21366566">
            <a:off x="8661443" y="1806512"/>
            <a:ext cx="2251447" cy="1020373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Separate</a:t>
            </a:r>
            <a:endParaRPr lang="fr-FR" dirty="0"/>
          </a:p>
          <a:p>
            <a:pPr algn="ctr"/>
            <a:r>
              <a:rPr lang="fr-FR" dirty="0" err="1"/>
              <a:t>read</a:t>
            </a:r>
            <a:r>
              <a:rPr lang="fr-FR" dirty="0"/>
              <a:t> / update</a:t>
            </a:r>
          </a:p>
        </p:txBody>
      </p:sp>
      <p:sp>
        <p:nvSpPr>
          <p:cNvPr id="56" name="Carré corné 16">
            <a:extLst>
              <a:ext uri="{FF2B5EF4-FFF2-40B4-BE49-F238E27FC236}">
                <a16:creationId xmlns:a16="http://schemas.microsoft.com/office/drawing/2014/main" id="{09D5F8C0-AED6-CD6C-E11E-02E91182094B}"/>
              </a:ext>
            </a:extLst>
          </p:cNvPr>
          <p:cNvSpPr/>
          <p:nvPr/>
        </p:nvSpPr>
        <p:spPr>
          <a:xfrm rot="21366566">
            <a:off x="8650658" y="2977297"/>
            <a:ext cx="2251447" cy="1020373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performance</a:t>
            </a:r>
          </a:p>
        </p:txBody>
      </p:sp>
      <p:sp>
        <p:nvSpPr>
          <p:cNvPr id="57" name="Carré corné 16">
            <a:extLst>
              <a:ext uri="{FF2B5EF4-FFF2-40B4-BE49-F238E27FC236}">
                <a16:creationId xmlns:a16="http://schemas.microsoft.com/office/drawing/2014/main" id="{FF3A25CE-1696-6A5E-EDC2-A7BDC3701DAF}"/>
              </a:ext>
            </a:extLst>
          </p:cNvPr>
          <p:cNvSpPr/>
          <p:nvPr/>
        </p:nvSpPr>
        <p:spPr>
          <a:xfrm rot="21366566">
            <a:off x="8668285" y="4198476"/>
            <a:ext cx="2251447" cy="1020373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scalability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1532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5E86A-D15F-07A7-2039-3E374078C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API – Event </a:t>
            </a:r>
            <a:r>
              <a:rPr lang="fr-FR" dirty="0" err="1"/>
              <a:t>sourcing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E9964D-C8C2-8DD1-D228-319E6860E87F}"/>
              </a:ext>
            </a:extLst>
          </p:cNvPr>
          <p:cNvSpPr/>
          <p:nvPr/>
        </p:nvSpPr>
        <p:spPr>
          <a:xfrm>
            <a:off x="550279" y="1828800"/>
            <a:ext cx="1811547" cy="508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presenter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C53315-E6E3-FCAD-9B98-7F081BE8F025}"/>
              </a:ext>
            </a:extLst>
          </p:cNvPr>
          <p:cNvSpPr/>
          <p:nvPr/>
        </p:nvSpPr>
        <p:spPr>
          <a:xfrm>
            <a:off x="539495" y="3732001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Business </a:t>
            </a:r>
            <a:r>
              <a:rPr lang="fr-FR" sz="1400" dirty="0" err="1"/>
              <a:t>logic</a:t>
            </a:r>
            <a:endParaRPr lang="fr-FR" sz="1400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9083FCEB-516F-7390-1393-2B885FD6F36C}"/>
              </a:ext>
            </a:extLst>
          </p:cNvPr>
          <p:cNvSpPr/>
          <p:nvPr/>
        </p:nvSpPr>
        <p:spPr>
          <a:xfrm>
            <a:off x="550278" y="5469314"/>
            <a:ext cx="1768415" cy="8024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71BE22-D1B8-2B71-6F4A-4F1429BC4AB0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 flipH="1">
            <a:off x="1445269" y="2337758"/>
            <a:ext cx="10784" cy="7483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2ECBC4E-EFA2-6FF4-EEC1-CC4371155979}"/>
              </a:ext>
            </a:extLst>
          </p:cNvPr>
          <p:cNvSpPr/>
          <p:nvPr/>
        </p:nvSpPr>
        <p:spPr>
          <a:xfrm>
            <a:off x="539495" y="4377903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Data layer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BEDCA4-5CD9-4C6B-3713-8B16ADBD1709}"/>
              </a:ext>
            </a:extLst>
          </p:cNvPr>
          <p:cNvSpPr/>
          <p:nvPr/>
        </p:nvSpPr>
        <p:spPr>
          <a:xfrm>
            <a:off x="539495" y="3086098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validation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6A69F3F-80D2-A78C-79A6-FD83BE9E80A7}"/>
              </a:ext>
            </a:extLst>
          </p:cNvPr>
          <p:cNvCxnSpPr>
            <a:cxnSpLocks/>
          </p:cNvCxnSpPr>
          <p:nvPr/>
        </p:nvCxnSpPr>
        <p:spPr>
          <a:xfrm>
            <a:off x="1678541" y="4846964"/>
            <a:ext cx="5392" cy="7483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053DBE8-E21B-31A9-19F3-C59BE8074048}"/>
              </a:ext>
            </a:extLst>
          </p:cNvPr>
          <p:cNvCxnSpPr>
            <a:cxnSpLocks/>
          </p:cNvCxnSpPr>
          <p:nvPr/>
        </p:nvCxnSpPr>
        <p:spPr>
          <a:xfrm flipV="1">
            <a:off x="1204449" y="4846964"/>
            <a:ext cx="0" cy="7483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FD72C99-7770-3702-2702-40135FB0E715}"/>
              </a:ext>
            </a:extLst>
          </p:cNvPr>
          <p:cNvSpPr/>
          <p:nvPr/>
        </p:nvSpPr>
        <p:spPr>
          <a:xfrm>
            <a:off x="3096210" y="1828800"/>
            <a:ext cx="3923237" cy="508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presenter</a:t>
            </a:r>
            <a:endParaRPr lang="fr-FR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7F768B-8F9A-035B-D296-860F252EAF14}"/>
              </a:ext>
            </a:extLst>
          </p:cNvPr>
          <p:cNvSpPr/>
          <p:nvPr/>
        </p:nvSpPr>
        <p:spPr>
          <a:xfrm>
            <a:off x="5683227" y="3196857"/>
            <a:ext cx="1336220" cy="1070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Materialzed</a:t>
            </a:r>
            <a:r>
              <a:rPr lang="fr-FR" sz="1400" dirty="0"/>
              <a:t> </a:t>
            </a:r>
            <a:r>
              <a:rPr lang="fr-FR" sz="1400" dirty="0" err="1"/>
              <a:t>view</a:t>
            </a:r>
            <a:endParaRPr lang="fr-FR" sz="14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9E50D36-A6AF-DBE9-3D1D-DE0C39E2E1DB}"/>
              </a:ext>
            </a:extLst>
          </p:cNvPr>
          <p:cNvCxnSpPr>
            <a:cxnSpLocks/>
            <a:endCxn id="36" idx="0"/>
          </p:cNvCxnSpPr>
          <p:nvPr/>
        </p:nvCxnSpPr>
        <p:spPr>
          <a:xfrm flipH="1">
            <a:off x="3991200" y="2337758"/>
            <a:ext cx="10783" cy="463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13815D7B-9706-276B-2CD9-AA0FDE2351CF}"/>
              </a:ext>
            </a:extLst>
          </p:cNvPr>
          <p:cNvSpPr/>
          <p:nvPr/>
        </p:nvSpPr>
        <p:spPr>
          <a:xfrm>
            <a:off x="3085426" y="2801086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Cart</a:t>
            </a:r>
            <a:r>
              <a:rPr lang="fr-FR" sz="1400" dirty="0"/>
              <a:t> </a:t>
            </a:r>
            <a:r>
              <a:rPr lang="fr-FR" sz="1400" dirty="0" err="1"/>
              <a:t>created</a:t>
            </a:r>
            <a:endParaRPr lang="fr-FR" sz="14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9F4F874-F1CF-D4E2-9165-28449B7DC2C3}"/>
              </a:ext>
            </a:extLst>
          </p:cNvPr>
          <p:cNvSpPr/>
          <p:nvPr/>
        </p:nvSpPr>
        <p:spPr>
          <a:xfrm>
            <a:off x="3085426" y="3364516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Item #1 </a:t>
            </a:r>
            <a:r>
              <a:rPr lang="fr-FR" sz="1400" dirty="0" err="1"/>
              <a:t>added</a:t>
            </a:r>
            <a:endParaRPr lang="fr-FR" sz="1400" dirty="0"/>
          </a:p>
        </p:txBody>
      </p:sp>
      <p:sp>
        <p:nvSpPr>
          <p:cNvPr id="45" name="Cylinder 44">
            <a:extLst>
              <a:ext uri="{FF2B5EF4-FFF2-40B4-BE49-F238E27FC236}">
                <a16:creationId xmlns:a16="http://schemas.microsoft.com/office/drawing/2014/main" id="{ABF332BE-5357-52E2-6193-1A3293ACAA5B}"/>
              </a:ext>
            </a:extLst>
          </p:cNvPr>
          <p:cNvSpPr/>
          <p:nvPr/>
        </p:nvSpPr>
        <p:spPr>
          <a:xfrm>
            <a:off x="3085426" y="5509295"/>
            <a:ext cx="1768415" cy="8024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Event store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2349F8C-5622-BBE4-1BE9-1E2BCD37646B}"/>
              </a:ext>
            </a:extLst>
          </p:cNvPr>
          <p:cNvCxnSpPr>
            <a:cxnSpLocks/>
          </p:cNvCxnSpPr>
          <p:nvPr/>
        </p:nvCxnSpPr>
        <p:spPr>
          <a:xfrm>
            <a:off x="3991199" y="5007460"/>
            <a:ext cx="0" cy="5878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B78E9D4-964F-7FBB-789B-17A05947D0C1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6351337" y="2337758"/>
            <a:ext cx="0" cy="8590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B4262F8-8E9B-1F87-F05E-BCF0E69A7010}"/>
              </a:ext>
            </a:extLst>
          </p:cNvPr>
          <p:cNvSpPr/>
          <p:nvPr/>
        </p:nvSpPr>
        <p:spPr>
          <a:xfrm>
            <a:off x="3085426" y="3927946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Item #2 </a:t>
            </a:r>
            <a:r>
              <a:rPr lang="fr-FR" sz="1400" dirty="0" err="1"/>
              <a:t>added</a:t>
            </a:r>
            <a:endParaRPr lang="fr-FR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95FBA8-40BA-E568-7345-E39E698D2CB2}"/>
              </a:ext>
            </a:extLst>
          </p:cNvPr>
          <p:cNvSpPr/>
          <p:nvPr/>
        </p:nvSpPr>
        <p:spPr>
          <a:xfrm>
            <a:off x="3085426" y="4491376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Item #1 </a:t>
            </a:r>
            <a:r>
              <a:rPr lang="fr-FR" sz="1400" dirty="0" err="1"/>
              <a:t>removed</a:t>
            </a:r>
            <a:endParaRPr lang="fr-FR" sz="1400" dirty="0"/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BFEBAA04-B73F-5317-E3DB-D5BC12BBD40E}"/>
              </a:ext>
            </a:extLst>
          </p:cNvPr>
          <p:cNvCxnSpPr>
            <a:stCxn id="45" idx="4"/>
            <a:endCxn id="32" idx="2"/>
          </p:cNvCxnSpPr>
          <p:nvPr/>
        </p:nvCxnSpPr>
        <p:spPr>
          <a:xfrm flipV="1">
            <a:off x="4853841" y="4267144"/>
            <a:ext cx="1497496" cy="164336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6D46C68-35A9-3FCC-96B3-7C6C6FCBE41F}"/>
              </a:ext>
            </a:extLst>
          </p:cNvPr>
          <p:cNvCxnSpPr>
            <a:cxnSpLocks/>
            <a:stCxn id="45" idx="4"/>
          </p:cNvCxnSpPr>
          <p:nvPr/>
        </p:nvCxnSpPr>
        <p:spPr>
          <a:xfrm flipV="1">
            <a:off x="4853841" y="5891057"/>
            <a:ext cx="2829840" cy="194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04F844A-6BCE-5D33-D393-88D75722674E}"/>
              </a:ext>
            </a:extLst>
          </p:cNvPr>
          <p:cNvSpPr/>
          <p:nvPr/>
        </p:nvSpPr>
        <p:spPr>
          <a:xfrm>
            <a:off x="7735063" y="5355913"/>
            <a:ext cx="1336220" cy="1070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Query</a:t>
            </a:r>
            <a:r>
              <a:rPr lang="fr-FR" sz="1400" dirty="0"/>
              <a:t> for curent state of </a:t>
            </a:r>
            <a:r>
              <a:rPr lang="fr-FR" sz="1400" dirty="0" err="1"/>
              <a:t>entities</a:t>
            </a:r>
            <a:endParaRPr lang="fr-FR" sz="1400" dirty="0"/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5483A2AF-1606-153F-A797-80227BB2D1D3}"/>
              </a:ext>
            </a:extLst>
          </p:cNvPr>
          <p:cNvCxnSpPr>
            <a:cxnSpLocks/>
            <a:stCxn id="45" idx="4"/>
            <a:endCxn id="26" idx="2"/>
          </p:cNvCxnSpPr>
          <p:nvPr/>
        </p:nvCxnSpPr>
        <p:spPr>
          <a:xfrm flipV="1">
            <a:off x="4853841" y="4267144"/>
            <a:ext cx="3265911" cy="164336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E92548C-3FB9-4E96-7437-348E4152E9CD}"/>
              </a:ext>
            </a:extLst>
          </p:cNvPr>
          <p:cNvSpPr/>
          <p:nvPr/>
        </p:nvSpPr>
        <p:spPr>
          <a:xfrm>
            <a:off x="7451642" y="3196857"/>
            <a:ext cx="1336220" cy="1070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Other</a:t>
            </a:r>
            <a:endParaRPr lang="fr-FR" sz="1400" dirty="0"/>
          </a:p>
          <a:p>
            <a:pPr algn="ctr"/>
            <a:r>
              <a:rPr lang="fr-FR" sz="1400" dirty="0"/>
              <a:t>system</a:t>
            </a:r>
          </a:p>
        </p:txBody>
      </p:sp>
      <p:sp>
        <p:nvSpPr>
          <p:cNvPr id="29" name="Carré corné 16">
            <a:extLst>
              <a:ext uri="{FF2B5EF4-FFF2-40B4-BE49-F238E27FC236}">
                <a16:creationId xmlns:a16="http://schemas.microsoft.com/office/drawing/2014/main" id="{6681355C-AF1C-44B2-92F4-A2492C6E45B1}"/>
              </a:ext>
            </a:extLst>
          </p:cNvPr>
          <p:cNvSpPr/>
          <p:nvPr/>
        </p:nvSpPr>
        <p:spPr>
          <a:xfrm rot="21366566">
            <a:off x="9480153" y="1314145"/>
            <a:ext cx="2251447" cy="1020373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Events are immutable</a:t>
            </a:r>
          </a:p>
        </p:txBody>
      </p:sp>
      <p:sp>
        <p:nvSpPr>
          <p:cNvPr id="30" name="Carré corné 16">
            <a:extLst>
              <a:ext uri="{FF2B5EF4-FFF2-40B4-BE49-F238E27FC236}">
                <a16:creationId xmlns:a16="http://schemas.microsoft.com/office/drawing/2014/main" id="{95281B7A-F8B9-240C-71F0-8A94007CB2B2}"/>
              </a:ext>
            </a:extLst>
          </p:cNvPr>
          <p:cNvSpPr/>
          <p:nvPr/>
        </p:nvSpPr>
        <p:spPr>
          <a:xfrm rot="21366566">
            <a:off x="9479617" y="2484582"/>
            <a:ext cx="2251447" cy="1322491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Events are </a:t>
            </a:r>
            <a:r>
              <a:rPr lang="fr-FR" sz="1400" dirty="0" err="1"/>
              <a:t>domain</a:t>
            </a:r>
            <a:r>
              <a:rPr lang="fr-FR" sz="1400" dirty="0"/>
              <a:t> </a:t>
            </a:r>
            <a:r>
              <a:rPr lang="fr-FR" sz="1400" dirty="0" err="1"/>
              <a:t>oriented</a:t>
            </a:r>
            <a:r>
              <a:rPr lang="fr-FR" sz="1400" dirty="0"/>
              <a:t> actions</a:t>
            </a:r>
          </a:p>
          <a:p>
            <a:pPr algn="ctr"/>
            <a:r>
              <a:rPr lang="fr-FR" sz="1400" dirty="0" err="1"/>
              <a:t>Easier</a:t>
            </a:r>
            <a:r>
              <a:rPr lang="fr-FR" sz="1400" dirty="0"/>
              <a:t> to trace </a:t>
            </a:r>
            <a:r>
              <a:rPr lang="fr-FR" sz="1400" dirty="0" err="1"/>
              <a:t>than</a:t>
            </a:r>
            <a:r>
              <a:rPr lang="fr-FR" sz="1400" dirty="0"/>
              <a:t> </a:t>
            </a:r>
            <a:r>
              <a:rPr lang="fr-FR" sz="1400" dirty="0" err="1"/>
              <a:t>complex</a:t>
            </a:r>
            <a:r>
              <a:rPr lang="fr-FR" sz="1400" dirty="0"/>
              <a:t> data </a:t>
            </a:r>
            <a:r>
              <a:rPr lang="fr-FR" sz="1400" dirty="0" err="1"/>
              <a:t>models</a:t>
            </a:r>
            <a:r>
              <a:rPr lang="fr-FR" sz="1400" dirty="0"/>
              <a:t> state</a:t>
            </a:r>
          </a:p>
        </p:txBody>
      </p:sp>
      <p:sp>
        <p:nvSpPr>
          <p:cNvPr id="33" name="Carré corné 16">
            <a:extLst>
              <a:ext uri="{FF2B5EF4-FFF2-40B4-BE49-F238E27FC236}">
                <a16:creationId xmlns:a16="http://schemas.microsoft.com/office/drawing/2014/main" id="{64326473-3E5B-0441-61ED-6A46EE1235C9}"/>
              </a:ext>
            </a:extLst>
          </p:cNvPr>
          <p:cNvSpPr/>
          <p:nvPr/>
        </p:nvSpPr>
        <p:spPr>
          <a:xfrm rot="21366566">
            <a:off x="9486995" y="4018223"/>
            <a:ext cx="2251447" cy="1020373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Prevents</a:t>
            </a:r>
            <a:r>
              <a:rPr lang="fr-FR" dirty="0"/>
              <a:t> concurrent updates</a:t>
            </a:r>
          </a:p>
        </p:txBody>
      </p:sp>
      <p:sp>
        <p:nvSpPr>
          <p:cNvPr id="39" name="Carré corné 16">
            <a:extLst>
              <a:ext uri="{FF2B5EF4-FFF2-40B4-BE49-F238E27FC236}">
                <a16:creationId xmlns:a16="http://schemas.microsoft.com/office/drawing/2014/main" id="{B1ED8A00-8B11-2701-C8E3-BA010E45A724}"/>
              </a:ext>
            </a:extLst>
          </p:cNvPr>
          <p:cNvSpPr/>
          <p:nvPr/>
        </p:nvSpPr>
        <p:spPr>
          <a:xfrm rot="21366566">
            <a:off x="9441545" y="5236627"/>
            <a:ext cx="2251447" cy="1020373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Audit trail</a:t>
            </a:r>
          </a:p>
        </p:txBody>
      </p:sp>
    </p:spTree>
    <p:extLst>
      <p:ext uri="{BB962C8B-B14F-4D97-AF65-F5344CB8AC3E}">
        <p14:creationId xmlns:p14="http://schemas.microsoft.com/office/powerpoint/2010/main" val="7701518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B8B06-2ECA-7941-2011-AB09A5EBB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Bootstrapping</a:t>
            </a:r>
            <a:r>
              <a:rPr lang="fr-FR" dirty="0"/>
              <a:t> </a:t>
            </a:r>
            <a:r>
              <a:rPr lang="fr-FR" dirty="0" err="1"/>
              <a:t>project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059569-38F7-5172-D4BF-0B7B3E0DE147}"/>
              </a:ext>
            </a:extLst>
          </p:cNvPr>
          <p:cNvSpPr/>
          <p:nvPr/>
        </p:nvSpPr>
        <p:spPr>
          <a:xfrm>
            <a:off x="2277374" y="1570008"/>
            <a:ext cx="2363638" cy="31745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dirty="0">
                <a:solidFill>
                  <a:schemeClr val="tx1"/>
                </a:solidFill>
              </a:rPr>
              <a:t>Explore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0435BD-933F-1566-AC46-279080855FF9}"/>
              </a:ext>
            </a:extLst>
          </p:cNvPr>
          <p:cNvSpPr/>
          <p:nvPr/>
        </p:nvSpPr>
        <p:spPr>
          <a:xfrm>
            <a:off x="4641012" y="1570008"/>
            <a:ext cx="2363638" cy="317452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dirty="0">
                <a:solidFill>
                  <a:schemeClr val="tx1"/>
                </a:solidFill>
              </a:rPr>
              <a:t>Expand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B24582-702A-CD68-AB52-FC976BF1F11F}"/>
              </a:ext>
            </a:extLst>
          </p:cNvPr>
          <p:cNvSpPr/>
          <p:nvPr/>
        </p:nvSpPr>
        <p:spPr>
          <a:xfrm>
            <a:off x="7004650" y="1570008"/>
            <a:ext cx="2363638" cy="31745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dirty="0" err="1">
                <a:solidFill>
                  <a:schemeClr val="tx1"/>
                </a:solidFill>
              </a:rPr>
              <a:t>Extract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10C1048-32DF-EE76-1D91-CF4C5D453E9E}"/>
              </a:ext>
            </a:extLst>
          </p:cNvPr>
          <p:cNvSpPr/>
          <p:nvPr/>
        </p:nvSpPr>
        <p:spPr>
          <a:xfrm>
            <a:off x="2277373" y="2544794"/>
            <a:ext cx="7082287" cy="2078966"/>
          </a:xfrm>
          <a:custGeom>
            <a:avLst/>
            <a:gdLst>
              <a:gd name="connsiteX0" fmla="*/ 0 w 7082287"/>
              <a:gd name="connsiteY0" fmla="*/ 2769079 h 2769079"/>
              <a:gd name="connsiteX1" fmla="*/ 7082287 w 7082287"/>
              <a:gd name="connsiteY1" fmla="*/ 0 h 2769079"/>
              <a:gd name="connsiteX0" fmla="*/ 0 w 7082287"/>
              <a:gd name="connsiteY0" fmla="*/ 2769079 h 2769079"/>
              <a:gd name="connsiteX1" fmla="*/ 7082287 w 7082287"/>
              <a:gd name="connsiteY1" fmla="*/ 0 h 2769079"/>
              <a:gd name="connsiteX0" fmla="*/ 0 w 7082287"/>
              <a:gd name="connsiteY0" fmla="*/ 2769079 h 2769079"/>
              <a:gd name="connsiteX1" fmla="*/ 7082287 w 7082287"/>
              <a:gd name="connsiteY1" fmla="*/ 0 h 2769079"/>
              <a:gd name="connsiteX0" fmla="*/ 0 w 7082287"/>
              <a:gd name="connsiteY0" fmla="*/ 2769079 h 2769079"/>
              <a:gd name="connsiteX1" fmla="*/ 7082287 w 7082287"/>
              <a:gd name="connsiteY1" fmla="*/ 0 h 2769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82287" h="2769079">
                <a:moveTo>
                  <a:pt x="0" y="2769079"/>
                </a:moveTo>
                <a:cubicBezTo>
                  <a:pt x="4707147" y="2717321"/>
                  <a:pt x="2340634" y="43131"/>
                  <a:pt x="7082287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0FA8C9F3-792C-1599-78B9-F25213BCAF15}"/>
              </a:ext>
            </a:extLst>
          </p:cNvPr>
          <p:cNvSpPr/>
          <p:nvPr/>
        </p:nvSpPr>
        <p:spPr>
          <a:xfrm rot="21339036">
            <a:off x="2368557" y="5063191"/>
            <a:ext cx="2104845" cy="1260210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Build</a:t>
            </a:r>
            <a:r>
              <a:rPr lang="fr-FR" dirty="0">
                <a:solidFill>
                  <a:schemeClr val="tx1"/>
                </a:solidFill>
              </a:rPr>
              <a:t> first stack</a:t>
            </a:r>
          </a:p>
          <a:p>
            <a:pPr algn="ctr"/>
            <a:r>
              <a:rPr lang="fr-FR" sz="1400" i="1" dirty="0" err="1">
                <a:solidFill>
                  <a:schemeClr val="tx1"/>
                </a:solidFill>
              </a:rPr>
              <a:t>Ease</a:t>
            </a:r>
            <a:r>
              <a:rPr lang="fr-FR" sz="1400" i="1" dirty="0">
                <a:solidFill>
                  <a:schemeClr val="tx1"/>
                </a:solidFill>
              </a:rPr>
              <a:t> </a:t>
            </a:r>
            <a:r>
              <a:rPr lang="fr-FR" sz="1400" i="1" dirty="0" err="1">
                <a:solidFill>
                  <a:schemeClr val="tx1"/>
                </a:solidFill>
              </a:rPr>
              <a:t>product</a:t>
            </a:r>
            <a:r>
              <a:rPr lang="fr-FR" sz="1400" i="1" dirty="0">
                <a:solidFill>
                  <a:schemeClr val="tx1"/>
                </a:solidFill>
              </a:rPr>
              <a:t> </a:t>
            </a:r>
            <a:r>
              <a:rPr lang="fr-FR" sz="1400" i="1" dirty="0" err="1">
                <a:solidFill>
                  <a:schemeClr val="tx1"/>
                </a:solidFill>
              </a:rPr>
              <a:t>iterations</a:t>
            </a:r>
            <a:endParaRPr lang="fr-FR" sz="1400" i="1" dirty="0">
              <a:solidFill>
                <a:schemeClr val="tx1"/>
              </a:solidFill>
            </a:endParaRPr>
          </a:p>
        </p:txBody>
      </p:sp>
      <p:sp>
        <p:nvSpPr>
          <p:cNvPr id="13" name="Rectangle: Folded Corner 12">
            <a:extLst>
              <a:ext uri="{FF2B5EF4-FFF2-40B4-BE49-F238E27FC236}">
                <a16:creationId xmlns:a16="http://schemas.microsoft.com/office/drawing/2014/main" id="{36753CB3-5FC0-DD32-AE93-F1F2FBA9B689}"/>
              </a:ext>
            </a:extLst>
          </p:cNvPr>
          <p:cNvSpPr/>
          <p:nvPr/>
        </p:nvSpPr>
        <p:spPr>
          <a:xfrm rot="21339036">
            <a:off x="4779639" y="5029175"/>
            <a:ext cx="2104845" cy="1336833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Extend</a:t>
            </a:r>
            <a:r>
              <a:rPr lang="fr-FR" dirty="0">
                <a:solidFill>
                  <a:schemeClr val="tx1"/>
                </a:solidFill>
              </a:rPr>
              <a:t> architecture</a:t>
            </a:r>
          </a:p>
          <a:p>
            <a:pPr algn="ctr"/>
            <a:r>
              <a:rPr lang="fr-FR" sz="1400" i="1" dirty="0">
                <a:solidFill>
                  <a:schemeClr val="tx1"/>
                </a:solidFill>
              </a:rPr>
              <a:t>Long running </a:t>
            </a:r>
            <a:r>
              <a:rPr lang="fr-FR" sz="1400" i="1" dirty="0" err="1">
                <a:solidFill>
                  <a:schemeClr val="tx1"/>
                </a:solidFill>
              </a:rPr>
              <a:t>tasks</a:t>
            </a:r>
            <a:r>
              <a:rPr lang="fr-FR" sz="1400" i="1" dirty="0">
                <a:solidFill>
                  <a:schemeClr val="tx1"/>
                </a:solidFill>
              </a:rPr>
              <a:t>, </a:t>
            </a:r>
            <a:r>
              <a:rPr lang="fr-FR" sz="1400" i="1" dirty="0" err="1">
                <a:solidFill>
                  <a:schemeClr val="tx1"/>
                </a:solidFill>
              </a:rPr>
              <a:t>frequent</a:t>
            </a:r>
            <a:r>
              <a:rPr lang="fr-FR" sz="1400" i="1" dirty="0">
                <a:solidFill>
                  <a:schemeClr val="tx1"/>
                </a:solidFill>
              </a:rPr>
              <a:t> updates</a:t>
            </a:r>
          </a:p>
        </p:txBody>
      </p:sp>
      <p:sp>
        <p:nvSpPr>
          <p:cNvPr id="14" name="Rectangle: Folded Corner 13">
            <a:extLst>
              <a:ext uri="{FF2B5EF4-FFF2-40B4-BE49-F238E27FC236}">
                <a16:creationId xmlns:a16="http://schemas.microsoft.com/office/drawing/2014/main" id="{E8156EB8-5B18-A787-7FBA-343A53A9C27A}"/>
              </a:ext>
            </a:extLst>
          </p:cNvPr>
          <p:cNvSpPr/>
          <p:nvPr/>
        </p:nvSpPr>
        <p:spPr>
          <a:xfrm rot="21339036">
            <a:off x="7190748" y="5063190"/>
            <a:ext cx="2104845" cy="1260864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Handle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growth</a:t>
            </a:r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sz="1400" i="1" dirty="0" err="1">
                <a:solidFill>
                  <a:schemeClr val="tx1"/>
                </a:solidFill>
              </a:rPr>
              <a:t>Scale</a:t>
            </a:r>
            <a:r>
              <a:rPr lang="fr-FR" sz="1400" i="1" dirty="0">
                <a:solidFill>
                  <a:schemeClr val="tx1"/>
                </a:solidFill>
              </a:rPr>
              <a:t>, compliance, </a:t>
            </a:r>
            <a:r>
              <a:rPr lang="fr-FR" sz="1400" i="1" dirty="0" err="1">
                <a:solidFill>
                  <a:schemeClr val="tx1"/>
                </a:solidFill>
              </a:rPr>
              <a:t>maturity</a:t>
            </a:r>
            <a:endParaRPr lang="fr-FR" sz="14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89271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C8F6A-7D1A-AA75-3F31-4A0EE0497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BDD and </a:t>
            </a:r>
            <a:r>
              <a:rPr lang="fr-FR" dirty="0" err="1"/>
              <a:t>layers</a:t>
            </a:r>
            <a:r>
              <a:rPr lang="fr-FR" dirty="0"/>
              <a:t> of code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8692B67-20DA-FA97-4CF3-FA1F89CD6DED}"/>
              </a:ext>
            </a:extLst>
          </p:cNvPr>
          <p:cNvSpPr/>
          <p:nvPr/>
        </p:nvSpPr>
        <p:spPr>
          <a:xfrm>
            <a:off x="539495" y="1840644"/>
            <a:ext cx="4356338" cy="435633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app</a:t>
            </a:r>
          </a:p>
        </p:txBody>
      </p:sp>
      <p:sp>
        <p:nvSpPr>
          <p:cNvPr id="5" name="Carré corné 16">
            <a:extLst>
              <a:ext uri="{FF2B5EF4-FFF2-40B4-BE49-F238E27FC236}">
                <a16:creationId xmlns:a16="http://schemas.microsoft.com/office/drawing/2014/main" id="{5392A59C-0D48-E058-B942-1522094BB675}"/>
              </a:ext>
            </a:extLst>
          </p:cNvPr>
          <p:cNvSpPr/>
          <p:nvPr/>
        </p:nvSpPr>
        <p:spPr>
          <a:xfrm rot="21366566">
            <a:off x="7918771" y="1915850"/>
            <a:ext cx="2251447" cy="1020373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People &amp;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interact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app</a:t>
            </a:r>
          </a:p>
        </p:txBody>
      </p:sp>
      <p:pic>
        <p:nvPicPr>
          <p:cNvPr id="8" name="Graphic 7" descr="Database">
            <a:extLst>
              <a:ext uri="{FF2B5EF4-FFF2-40B4-BE49-F238E27FC236}">
                <a16:creationId xmlns:a16="http://schemas.microsoft.com/office/drawing/2014/main" id="{FC33E8E8-D2D7-7134-98A3-2FB2E18EA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4710" y="1775790"/>
            <a:ext cx="914400" cy="914400"/>
          </a:xfrm>
          <a:prstGeom prst="rect">
            <a:avLst/>
          </a:prstGeom>
        </p:spPr>
      </p:pic>
      <p:pic>
        <p:nvPicPr>
          <p:cNvPr id="10" name="Graphic 9" descr="Monitor">
            <a:extLst>
              <a:ext uri="{FF2B5EF4-FFF2-40B4-BE49-F238E27FC236}">
                <a16:creationId xmlns:a16="http://schemas.microsoft.com/office/drawing/2014/main" id="{544E29EF-DE81-C1BC-7DD4-87636356D5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91325" y="3023271"/>
            <a:ext cx="914400" cy="914400"/>
          </a:xfrm>
          <a:prstGeom prst="rect">
            <a:avLst/>
          </a:prstGeom>
        </p:spPr>
      </p:pic>
      <p:pic>
        <p:nvPicPr>
          <p:cNvPr id="12" name="Graphic 11" descr="Smart Phone">
            <a:extLst>
              <a:ext uri="{FF2B5EF4-FFF2-40B4-BE49-F238E27FC236}">
                <a16:creationId xmlns:a16="http://schemas.microsoft.com/office/drawing/2014/main" id="{954DCFA2-7C2F-F0DC-235B-9078F334E8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91325" y="4270752"/>
            <a:ext cx="914400" cy="914400"/>
          </a:xfrm>
          <a:prstGeom prst="rect">
            <a:avLst/>
          </a:prstGeom>
        </p:spPr>
      </p:pic>
      <p:pic>
        <p:nvPicPr>
          <p:cNvPr id="14" name="Graphic 13" descr="Server">
            <a:extLst>
              <a:ext uri="{FF2B5EF4-FFF2-40B4-BE49-F238E27FC236}">
                <a16:creationId xmlns:a16="http://schemas.microsoft.com/office/drawing/2014/main" id="{C55C2D4E-1B82-BFDE-956D-D22268497C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14710" y="5518234"/>
            <a:ext cx="914400" cy="914400"/>
          </a:xfrm>
          <a:prstGeom prst="rect">
            <a:avLst/>
          </a:prstGeom>
        </p:spPr>
      </p:pic>
      <p:sp>
        <p:nvSpPr>
          <p:cNvPr id="15" name="Carré corné 16">
            <a:extLst>
              <a:ext uri="{FF2B5EF4-FFF2-40B4-BE49-F238E27FC236}">
                <a16:creationId xmlns:a16="http://schemas.microsoft.com/office/drawing/2014/main" id="{D1846114-478A-00F2-B125-DC762677D649}"/>
              </a:ext>
            </a:extLst>
          </p:cNvPr>
          <p:cNvSpPr/>
          <p:nvPr/>
        </p:nvSpPr>
        <p:spPr>
          <a:xfrm rot="21366566">
            <a:off x="7776778" y="3797738"/>
            <a:ext cx="2535432" cy="159005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Domain </a:t>
            </a:r>
            <a:r>
              <a:rPr lang="fr-FR" dirty="0" err="1"/>
              <a:t>driven</a:t>
            </a:r>
            <a:endParaRPr lang="fr-FR" dirty="0"/>
          </a:p>
          <a:p>
            <a:pPr algn="ctr"/>
            <a:r>
              <a:rPr lang="fr-FR" dirty="0" err="1"/>
              <a:t>Decouples</a:t>
            </a:r>
            <a:r>
              <a:rPr lang="fr-FR" dirty="0"/>
              <a:t> business </a:t>
            </a:r>
            <a:r>
              <a:rPr lang="fr-FR" dirty="0" err="1"/>
              <a:t>domain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technology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536607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17BF9-EC79-E47A-3CE0-42CFCE283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BDD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6FDF78F-E9E7-D178-A238-35EC706E8775}"/>
              </a:ext>
            </a:extLst>
          </p:cNvPr>
          <p:cNvSpPr/>
          <p:nvPr/>
        </p:nvSpPr>
        <p:spPr>
          <a:xfrm>
            <a:off x="539495" y="1827991"/>
            <a:ext cx="4356338" cy="435633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9EB23C4-5366-239D-07F6-FA0E805D222A}"/>
              </a:ext>
            </a:extLst>
          </p:cNvPr>
          <p:cNvSpPr/>
          <p:nvPr/>
        </p:nvSpPr>
        <p:spPr>
          <a:xfrm>
            <a:off x="1695777" y="2984273"/>
            <a:ext cx="2043775" cy="204377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49B596-5939-1C54-17DE-0AC16DB42F74}"/>
              </a:ext>
            </a:extLst>
          </p:cNvPr>
          <p:cNvSpPr txBox="1"/>
          <p:nvPr/>
        </p:nvSpPr>
        <p:spPr>
          <a:xfrm>
            <a:off x="2161262" y="3744550"/>
            <a:ext cx="1112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Domain</a:t>
            </a:r>
          </a:p>
          <a:p>
            <a:pPr algn="ctr"/>
            <a:r>
              <a:rPr lang="fr-FR" sz="1200" i="1" dirty="0"/>
              <a:t>Business </a:t>
            </a:r>
            <a:r>
              <a:rPr lang="fr-FR" sz="1200" i="1" dirty="0" err="1"/>
              <a:t>logic</a:t>
            </a:r>
            <a:endParaRPr lang="fr-FR" sz="12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BEF57E-E81E-70B8-9095-622BA4F7F641}"/>
              </a:ext>
            </a:extLst>
          </p:cNvPr>
          <p:cNvSpPr txBox="1"/>
          <p:nvPr/>
        </p:nvSpPr>
        <p:spPr>
          <a:xfrm>
            <a:off x="1635223" y="2223995"/>
            <a:ext cx="2164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Infrastructure</a:t>
            </a:r>
          </a:p>
          <a:p>
            <a:pPr algn="ctr"/>
            <a:r>
              <a:rPr lang="fr-FR" sz="1200" i="1" dirty="0"/>
              <a:t>UI, DB, web APIs, </a:t>
            </a:r>
            <a:r>
              <a:rPr lang="fr-FR" sz="1200" i="1" dirty="0" err="1"/>
              <a:t>Frameworks</a:t>
            </a:r>
            <a:endParaRPr lang="fr-FR" sz="1200" i="1" dirty="0"/>
          </a:p>
        </p:txBody>
      </p:sp>
      <p:sp>
        <p:nvSpPr>
          <p:cNvPr id="8" name="Carré corné 16">
            <a:extLst>
              <a:ext uri="{FF2B5EF4-FFF2-40B4-BE49-F238E27FC236}">
                <a16:creationId xmlns:a16="http://schemas.microsoft.com/office/drawing/2014/main" id="{5EB5395A-2698-CE4B-B4A4-E1B801BF82A7}"/>
              </a:ext>
            </a:extLst>
          </p:cNvPr>
          <p:cNvSpPr/>
          <p:nvPr/>
        </p:nvSpPr>
        <p:spPr>
          <a:xfrm rot="21366566">
            <a:off x="6978451" y="1612721"/>
            <a:ext cx="2625276" cy="777529"/>
          </a:xfrm>
          <a:prstGeom prst="foldedCorne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business value</a:t>
            </a:r>
          </a:p>
        </p:txBody>
      </p:sp>
      <p:sp>
        <p:nvSpPr>
          <p:cNvPr id="9" name="Carré corné 16">
            <a:extLst>
              <a:ext uri="{FF2B5EF4-FFF2-40B4-BE49-F238E27FC236}">
                <a16:creationId xmlns:a16="http://schemas.microsoft.com/office/drawing/2014/main" id="{33AE81F0-13DE-738F-80A9-A9D6C67E8EA3}"/>
              </a:ext>
            </a:extLst>
          </p:cNvPr>
          <p:cNvSpPr/>
          <p:nvPr/>
        </p:nvSpPr>
        <p:spPr>
          <a:xfrm rot="21366566">
            <a:off x="6987932" y="2600455"/>
            <a:ext cx="2625276" cy="1057058"/>
          </a:xfrm>
          <a:prstGeom prst="foldedCorne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Domain code uses </a:t>
            </a:r>
          </a:p>
          <a:p>
            <a:pPr algn="ctr"/>
            <a:r>
              <a:rPr lang="fr-FR" b="1" i="1" dirty="0" err="1">
                <a:solidFill>
                  <a:schemeClr val="tx1"/>
                </a:solidFill>
              </a:rPr>
              <a:t>Ubiquitous</a:t>
            </a:r>
            <a:r>
              <a:rPr lang="fr-FR" b="1" i="1" dirty="0">
                <a:solidFill>
                  <a:schemeClr val="tx1"/>
                </a:solidFill>
              </a:rPr>
              <a:t> </a:t>
            </a:r>
            <a:r>
              <a:rPr lang="fr-FR" b="1" i="1" dirty="0" err="1">
                <a:solidFill>
                  <a:schemeClr val="tx1"/>
                </a:solidFill>
              </a:rPr>
              <a:t>language</a:t>
            </a:r>
            <a:endParaRPr lang="fr-FR" b="1" i="1" dirty="0">
              <a:solidFill>
                <a:schemeClr val="tx1"/>
              </a:solidFill>
            </a:endParaRPr>
          </a:p>
          <a:p>
            <a:pPr algn="ctr"/>
            <a:r>
              <a:rPr lang="fr-FR" sz="1400" i="1" dirty="0" err="1">
                <a:solidFill>
                  <a:schemeClr val="tx1"/>
                </a:solidFill>
              </a:rPr>
              <a:t>Between</a:t>
            </a:r>
            <a:r>
              <a:rPr lang="fr-FR" sz="1400" i="1" dirty="0">
                <a:solidFill>
                  <a:schemeClr val="tx1"/>
                </a:solidFill>
              </a:rPr>
              <a:t> </a:t>
            </a:r>
            <a:r>
              <a:rPr lang="fr-FR" sz="1400" i="1" dirty="0" err="1">
                <a:solidFill>
                  <a:schemeClr val="tx1"/>
                </a:solidFill>
              </a:rPr>
              <a:t>users</a:t>
            </a:r>
            <a:r>
              <a:rPr lang="fr-FR" sz="1400" i="1" dirty="0">
                <a:solidFill>
                  <a:schemeClr val="tx1"/>
                </a:solidFill>
              </a:rPr>
              <a:t> and devs</a:t>
            </a:r>
          </a:p>
        </p:txBody>
      </p:sp>
      <p:sp>
        <p:nvSpPr>
          <p:cNvPr id="10" name="Carré corné 16">
            <a:extLst>
              <a:ext uri="{FF2B5EF4-FFF2-40B4-BE49-F238E27FC236}">
                <a16:creationId xmlns:a16="http://schemas.microsoft.com/office/drawing/2014/main" id="{6E4760F7-1519-0943-59A1-235D90C82584}"/>
              </a:ext>
            </a:extLst>
          </p:cNvPr>
          <p:cNvSpPr/>
          <p:nvPr/>
        </p:nvSpPr>
        <p:spPr>
          <a:xfrm rot="21366566">
            <a:off x="6997417" y="4051691"/>
            <a:ext cx="2625276" cy="777529"/>
          </a:xfrm>
          <a:prstGeom prst="foldedCorne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technology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Carré corné 16">
            <a:extLst>
              <a:ext uri="{FF2B5EF4-FFF2-40B4-BE49-F238E27FC236}">
                <a16:creationId xmlns:a16="http://schemas.microsoft.com/office/drawing/2014/main" id="{D13AF4A4-1BBB-684A-3CB0-9B953DBABFF7}"/>
              </a:ext>
            </a:extLst>
          </p:cNvPr>
          <p:cNvSpPr/>
          <p:nvPr/>
        </p:nvSpPr>
        <p:spPr>
          <a:xfrm rot="21366566">
            <a:off x="7006898" y="5039425"/>
            <a:ext cx="2625276" cy="105705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i="1" dirty="0">
                <a:solidFill>
                  <a:schemeClr val="tx1"/>
                </a:solidFill>
              </a:rPr>
              <a:t>Domain </a:t>
            </a:r>
            <a:r>
              <a:rPr lang="fr-FR" sz="1400" i="1" dirty="0" err="1">
                <a:solidFill>
                  <a:schemeClr val="tx1"/>
                </a:solidFill>
              </a:rPr>
              <a:t>centric</a:t>
            </a:r>
            <a:r>
              <a:rPr lang="fr-FR" sz="1400" i="1" dirty="0">
                <a:solidFill>
                  <a:schemeClr val="tx1"/>
                </a:solidFill>
              </a:rPr>
              <a:t> architecture </a:t>
            </a:r>
            <a:r>
              <a:rPr lang="fr-FR" sz="1400" i="1" dirty="0" err="1">
                <a:solidFill>
                  <a:schemeClr val="tx1"/>
                </a:solidFill>
              </a:rPr>
              <a:t>aims</a:t>
            </a:r>
            <a:r>
              <a:rPr lang="fr-FR" sz="1400" i="1" dirty="0">
                <a:solidFill>
                  <a:schemeClr val="tx1"/>
                </a:solidFill>
              </a:rPr>
              <a:t> at </a:t>
            </a:r>
            <a:r>
              <a:rPr lang="fr-FR" sz="1400" i="1" dirty="0" err="1">
                <a:solidFill>
                  <a:schemeClr val="tx1"/>
                </a:solidFill>
              </a:rPr>
              <a:t>protecting</a:t>
            </a:r>
            <a:r>
              <a:rPr lang="fr-FR" sz="1400" i="1" dirty="0">
                <a:solidFill>
                  <a:schemeClr val="tx1"/>
                </a:solidFill>
              </a:rPr>
              <a:t> the </a:t>
            </a:r>
            <a:r>
              <a:rPr lang="fr-FR" sz="1400" i="1" dirty="0" err="1">
                <a:solidFill>
                  <a:schemeClr val="tx1"/>
                </a:solidFill>
              </a:rPr>
              <a:t>domain</a:t>
            </a:r>
            <a:endParaRPr lang="fr-FR" sz="14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07613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17BF9-EC79-E47A-3CE0-42CFCE283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BDD – hexagonal architecture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6FDF78F-E9E7-D178-A238-35EC706E8775}"/>
              </a:ext>
            </a:extLst>
          </p:cNvPr>
          <p:cNvSpPr/>
          <p:nvPr/>
        </p:nvSpPr>
        <p:spPr>
          <a:xfrm>
            <a:off x="539495" y="1828801"/>
            <a:ext cx="4356338" cy="435633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2D8E631-876B-FD68-18AB-4012B8021950}"/>
              </a:ext>
            </a:extLst>
          </p:cNvPr>
          <p:cNvSpPr/>
          <p:nvPr/>
        </p:nvSpPr>
        <p:spPr>
          <a:xfrm>
            <a:off x="1108838" y="2398144"/>
            <a:ext cx="3217652" cy="321765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9EB23C4-5366-239D-07F6-FA0E805D222A}"/>
              </a:ext>
            </a:extLst>
          </p:cNvPr>
          <p:cNvSpPr/>
          <p:nvPr/>
        </p:nvSpPr>
        <p:spPr>
          <a:xfrm>
            <a:off x="1695777" y="2985083"/>
            <a:ext cx="2043775" cy="204377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49B596-5939-1C54-17DE-0AC16DB42F74}"/>
              </a:ext>
            </a:extLst>
          </p:cNvPr>
          <p:cNvSpPr txBox="1"/>
          <p:nvPr/>
        </p:nvSpPr>
        <p:spPr>
          <a:xfrm>
            <a:off x="2247823" y="3837693"/>
            <a:ext cx="939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Domain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BEF57E-E81E-70B8-9095-622BA4F7F641}"/>
              </a:ext>
            </a:extLst>
          </p:cNvPr>
          <p:cNvSpPr txBox="1"/>
          <p:nvPr/>
        </p:nvSpPr>
        <p:spPr>
          <a:xfrm>
            <a:off x="2169276" y="2005730"/>
            <a:ext cx="10967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100" dirty="0"/>
              <a:t>Infrastructure</a:t>
            </a:r>
          </a:p>
        </p:txBody>
      </p:sp>
      <p:sp>
        <p:nvSpPr>
          <p:cNvPr id="8" name="Carré corné 16">
            <a:extLst>
              <a:ext uri="{FF2B5EF4-FFF2-40B4-BE49-F238E27FC236}">
                <a16:creationId xmlns:a16="http://schemas.microsoft.com/office/drawing/2014/main" id="{5EB5395A-2698-CE4B-B4A4-E1B801BF82A7}"/>
              </a:ext>
            </a:extLst>
          </p:cNvPr>
          <p:cNvSpPr/>
          <p:nvPr/>
        </p:nvSpPr>
        <p:spPr>
          <a:xfrm rot="21366566">
            <a:off x="6993046" y="1612226"/>
            <a:ext cx="2625276" cy="1207731"/>
          </a:xfrm>
          <a:prstGeom prst="foldedCorner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Adapters</a:t>
            </a:r>
            <a:r>
              <a:rPr lang="fr-FR" dirty="0">
                <a:solidFill>
                  <a:schemeClr val="tx1"/>
                </a:solidFill>
              </a:rPr>
              <a:t> are how app </a:t>
            </a:r>
            <a:r>
              <a:rPr lang="fr-FR" dirty="0" err="1">
                <a:solidFill>
                  <a:schemeClr val="tx1"/>
                </a:solidFill>
              </a:rPr>
              <a:t>interacts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with</a:t>
            </a:r>
            <a:r>
              <a:rPr lang="fr-FR" dirty="0">
                <a:solidFill>
                  <a:schemeClr val="tx1"/>
                </a:solidFill>
              </a:rPr>
              <a:t> the world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9C47CE-7FAC-5301-5813-7D923FCA54A8}"/>
              </a:ext>
            </a:extLst>
          </p:cNvPr>
          <p:cNvSpPr txBox="1"/>
          <p:nvPr/>
        </p:nvSpPr>
        <p:spPr>
          <a:xfrm>
            <a:off x="2333584" y="2560809"/>
            <a:ext cx="7681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100" dirty="0" err="1"/>
              <a:t>adapters</a:t>
            </a:r>
            <a:endParaRPr lang="fr-FR" sz="1100" dirty="0"/>
          </a:p>
        </p:txBody>
      </p:sp>
      <p:sp>
        <p:nvSpPr>
          <p:cNvPr id="13" name="Carré corné 16">
            <a:extLst>
              <a:ext uri="{FF2B5EF4-FFF2-40B4-BE49-F238E27FC236}">
                <a16:creationId xmlns:a16="http://schemas.microsoft.com/office/drawing/2014/main" id="{43F10CB4-FA31-4E0E-A66F-46DA521C1F7B}"/>
              </a:ext>
            </a:extLst>
          </p:cNvPr>
          <p:cNvSpPr/>
          <p:nvPr/>
        </p:nvSpPr>
        <p:spPr>
          <a:xfrm rot="21366566">
            <a:off x="8266383" y="2893698"/>
            <a:ext cx="1918379" cy="882531"/>
          </a:xfrm>
          <a:prstGeom prst="foldedCorner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e.g. how </a:t>
            </a:r>
            <a:r>
              <a:rPr lang="fr-FR" sz="1400" dirty="0" err="1">
                <a:solidFill>
                  <a:schemeClr val="tx1"/>
                </a:solidFill>
              </a:rPr>
              <a:t>domain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interacts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with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database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4" name="Carré corné 16">
            <a:extLst>
              <a:ext uri="{FF2B5EF4-FFF2-40B4-BE49-F238E27FC236}">
                <a16:creationId xmlns:a16="http://schemas.microsoft.com/office/drawing/2014/main" id="{ED8A54C6-812F-6831-43DD-0710C04C7BA7}"/>
              </a:ext>
            </a:extLst>
          </p:cNvPr>
          <p:cNvSpPr/>
          <p:nvPr/>
        </p:nvSpPr>
        <p:spPr>
          <a:xfrm rot="21366566">
            <a:off x="6919587" y="4310597"/>
            <a:ext cx="2330915" cy="1008281"/>
          </a:xfrm>
          <a:prstGeom prst="foldedCorner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Primary</a:t>
            </a:r>
            <a:r>
              <a:rPr lang="fr-FR" dirty="0">
                <a:solidFill>
                  <a:schemeClr val="tx1"/>
                </a:solidFill>
              </a:rPr>
              <a:t> (</a:t>
            </a:r>
            <a:r>
              <a:rPr lang="fr-FR" dirty="0" err="1">
                <a:solidFill>
                  <a:schemeClr val="tx1"/>
                </a:solidFill>
              </a:rPr>
              <a:t>driving</a:t>
            </a:r>
            <a:r>
              <a:rPr lang="fr-F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5" name="Carré corné 16">
            <a:extLst>
              <a:ext uri="{FF2B5EF4-FFF2-40B4-BE49-F238E27FC236}">
                <a16:creationId xmlns:a16="http://schemas.microsoft.com/office/drawing/2014/main" id="{E251B60A-72C5-571E-F96F-AC96C6BCCB75}"/>
              </a:ext>
            </a:extLst>
          </p:cNvPr>
          <p:cNvSpPr/>
          <p:nvPr/>
        </p:nvSpPr>
        <p:spPr>
          <a:xfrm rot="21366566">
            <a:off x="8270174" y="5406678"/>
            <a:ext cx="2330915" cy="1008281"/>
          </a:xfrm>
          <a:prstGeom prst="foldedCorner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Secondary</a:t>
            </a:r>
            <a:r>
              <a:rPr lang="fr-FR" dirty="0">
                <a:solidFill>
                  <a:schemeClr val="tx1"/>
                </a:solidFill>
              </a:rPr>
              <a:t> (</a:t>
            </a:r>
            <a:r>
              <a:rPr lang="fr-FR" dirty="0" err="1">
                <a:solidFill>
                  <a:schemeClr val="tx1"/>
                </a:solidFill>
              </a:rPr>
              <a:t>driven</a:t>
            </a:r>
            <a:r>
              <a:rPr lang="fr-FR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0150383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36FAD9F-5FD5-0670-EDE4-44A475B5A453}"/>
              </a:ext>
            </a:extLst>
          </p:cNvPr>
          <p:cNvSpPr/>
          <p:nvPr/>
        </p:nvSpPr>
        <p:spPr>
          <a:xfrm>
            <a:off x="539495" y="1828801"/>
            <a:ext cx="4356338" cy="435633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305C8B-29C9-13FE-BBA2-3F08A9837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Clean architecture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A2D9CB5-0BBE-465C-C5A2-05D5F4B086DE}"/>
              </a:ext>
            </a:extLst>
          </p:cNvPr>
          <p:cNvSpPr/>
          <p:nvPr/>
        </p:nvSpPr>
        <p:spPr>
          <a:xfrm>
            <a:off x="1117465" y="2406771"/>
            <a:ext cx="3200398" cy="320039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809A91E-FEE4-4E24-B881-6703A4C12FD8}"/>
              </a:ext>
            </a:extLst>
          </p:cNvPr>
          <p:cNvSpPr/>
          <p:nvPr/>
        </p:nvSpPr>
        <p:spPr>
          <a:xfrm>
            <a:off x="1669555" y="2958861"/>
            <a:ext cx="2096218" cy="209621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B45F25A-EA02-0ED1-85EE-F54360100FF1}"/>
              </a:ext>
            </a:extLst>
          </p:cNvPr>
          <p:cNvSpPr/>
          <p:nvPr/>
        </p:nvSpPr>
        <p:spPr>
          <a:xfrm>
            <a:off x="2187140" y="3476446"/>
            <a:ext cx="1061049" cy="106104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3899B0-6BC3-3710-2407-066310005E57}"/>
              </a:ext>
            </a:extLst>
          </p:cNvPr>
          <p:cNvSpPr txBox="1"/>
          <p:nvPr/>
        </p:nvSpPr>
        <p:spPr>
          <a:xfrm>
            <a:off x="2274273" y="3822304"/>
            <a:ext cx="886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/>
              <a:t>entities</a:t>
            </a:r>
            <a:endParaRPr lang="fr-FR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259B6-D2AA-F902-D938-C20976E0A07D}"/>
              </a:ext>
            </a:extLst>
          </p:cNvPr>
          <p:cNvSpPr txBox="1"/>
          <p:nvPr/>
        </p:nvSpPr>
        <p:spPr>
          <a:xfrm>
            <a:off x="2156451" y="3107831"/>
            <a:ext cx="1122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Use cases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025914-3AF9-B1C2-D296-526D0074F837}"/>
              </a:ext>
            </a:extLst>
          </p:cNvPr>
          <p:cNvSpPr txBox="1"/>
          <p:nvPr/>
        </p:nvSpPr>
        <p:spPr>
          <a:xfrm>
            <a:off x="2112495" y="2529144"/>
            <a:ext cx="1206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/>
              <a:t>controllers</a:t>
            </a:r>
            <a:endParaRPr lang="fr-FR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5CF41A-E301-891B-4AF4-69C4E39DA616}"/>
              </a:ext>
            </a:extLst>
          </p:cNvPr>
          <p:cNvSpPr txBox="1"/>
          <p:nvPr/>
        </p:nvSpPr>
        <p:spPr>
          <a:xfrm rot="19197404">
            <a:off x="2944851" y="4812111"/>
            <a:ext cx="1212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/>
              <a:t>presenters</a:t>
            </a:r>
            <a:endParaRPr lang="fr-F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9837EE-8E04-7EF4-954D-8235B876B48A}"/>
              </a:ext>
            </a:extLst>
          </p:cNvPr>
          <p:cNvSpPr txBox="1"/>
          <p:nvPr/>
        </p:nvSpPr>
        <p:spPr>
          <a:xfrm rot="2530080">
            <a:off x="1296494" y="4736834"/>
            <a:ext cx="1070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/>
              <a:t>gateways</a:t>
            </a:r>
            <a:endParaRPr lang="fr-FR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2B10D-4BE7-8E02-C1BA-0EB20B20419F}"/>
              </a:ext>
            </a:extLst>
          </p:cNvPr>
          <p:cNvSpPr txBox="1"/>
          <p:nvPr/>
        </p:nvSpPr>
        <p:spPr>
          <a:xfrm>
            <a:off x="1036233" y="5055079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DB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A112A9-DECF-3DA2-B39E-839E6FCBF46B}"/>
              </a:ext>
            </a:extLst>
          </p:cNvPr>
          <p:cNvSpPr txBox="1"/>
          <p:nvPr/>
        </p:nvSpPr>
        <p:spPr>
          <a:xfrm>
            <a:off x="4094560" y="4906111"/>
            <a:ext cx="391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UI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72DF57-4D01-7CD9-58B8-B61707A98F1D}"/>
              </a:ext>
            </a:extLst>
          </p:cNvPr>
          <p:cNvSpPr txBox="1"/>
          <p:nvPr/>
        </p:nvSpPr>
        <p:spPr>
          <a:xfrm>
            <a:off x="3706873" y="2406771"/>
            <a:ext cx="585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web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925432-1DCA-B76F-8F67-B8351C0D4248}"/>
              </a:ext>
            </a:extLst>
          </p:cNvPr>
          <p:cNvSpPr txBox="1"/>
          <p:nvPr/>
        </p:nvSpPr>
        <p:spPr>
          <a:xfrm rot="19223147">
            <a:off x="850690" y="2498150"/>
            <a:ext cx="975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devices</a:t>
            </a:r>
            <a:endParaRPr lang="fr-F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633E05-206D-9E6C-4BE8-060D904C6652}"/>
              </a:ext>
            </a:extLst>
          </p:cNvPr>
          <p:cNvSpPr txBox="1"/>
          <p:nvPr/>
        </p:nvSpPr>
        <p:spPr>
          <a:xfrm>
            <a:off x="2152120" y="5573903"/>
            <a:ext cx="11272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/>
              <a:t>External</a:t>
            </a:r>
            <a:endParaRPr lang="fr-FR" sz="1600" dirty="0"/>
          </a:p>
          <a:p>
            <a:pPr algn="ctr"/>
            <a:r>
              <a:rPr lang="fr-FR" sz="1600" dirty="0"/>
              <a:t>interfaces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98FA829-F051-6323-2CAA-863E42E0766F}"/>
              </a:ext>
            </a:extLst>
          </p:cNvPr>
          <p:cNvCxnSpPr>
            <a:cxnSpLocks/>
          </p:cNvCxnSpPr>
          <p:nvPr/>
        </p:nvCxnSpPr>
        <p:spPr>
          <a:xfrm>
            <a:off x="751323" y="4006970"/>
            <a:ext cx="4995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9195F5D-1AFD-E3A5-AB43-E3C9E33FD00C}"/>
              </a:ext>
            </a:extLst>
          </p:cNvPr>
          <p:cNvCxnSpPr>
            <a:cxnSpLocks/>
          </p:cNvCxnSpPr>
          <p:nvPr/>
        </p:nvCxnSpPr>
        <p:spPr>
          <a:xfrm>
            <a:off x="1291465" y="4006970"/>
            <a:ext cx="4995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88680CC-61A9-C0C2-CBE9-7B8089347815}"/>
              </a:ext>
            </a:extLst>
          </p:cNvPr>
          <p:cNvCxnSpPr>
            <a:cxnSpLocks/>
          </p:cNvCxnSpPr>
          <p:nvPr/>
        </p:nvCxnSpPr>
        <p:spPr>
          <a:xfrm>
            <a:off x="1831608" y="4006970"/>
            <a:ext cx="4995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Folded Corner 28">
            <a:extLst>
              <a:ext uri="{FF2B5EF4-FFF2-40B4-BE49-F238E27FC236}">
                <a16:creationId xmlns:a16="http://schemas.microsoft.com/office/drawing/2014/main" id="{4A4C84AD-681D-D070-7182-F3A441CD644D}"/>
              </a:ext>
            </a:extLst>
          </p:cNvPr>
          <p:cNvSpPr/>
          <p:nvPr/>
        </p:nvSpPr>
        <p:spPr>
          <a:xfrm>
            <a:off x="5857335" y="1828801"/>
            <a:ext cx="3001993" cy="577970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Enterprise business </a:t>
            </a:r>
            <a:r>
              <a:rPr lang="fr-FR" sz="1400" dirty="0" err="1">
                <a:solidFill>
                  <a:schemeClr val="tx1"/>
                </a:solidFill>
              </a:rPr>
              <a:t>rules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0" name="Rectangle: Folded Corner 29">
            <a:extLst>
              <a:ext uri="{FF2B5EF4-FFF2-40B4-BE49-F238E27FC236}">
                <a16:creationId xmlns:a16="http://schemas.microsoft.com/office/drawing/2014/main" id="{0044BB6C-2F6B-25B1-7021-77B2C5A99955}"/>
              </a:ext>
            </a:extLst>
          </p:cNvPr>
          <p:cNvSpPr/>
          <p:nvPr/>
        </p:nvSpPr>
        <p:spPr>
          <a:xfrm>
            <a:off x="5857334" y="2682816"/>
            <a:ext cx="3001993" cy="577970"/>
          </a:xfrm>
          <a:prstGeom prst="foldedCorne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Application business </a:t>
            </a:r>
            <a:r>
              <a:rPr lang="fr-FR" sz="1400" dirty="0" err="1">
                <a:solidFill>
                  <a:schemeClr val="tx1"/>
                </a:solidFill>
              </a:rPr>
              <a:t>rules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1" name="Rectangle: Folded Corner 30">
            <a:extLst>
              <a:ext uri="{FF2B5EF4-FFF2-40B4-BE49-F238E27FC236}">
                <a16:creationId xmlns:a16="http://schemas.microsoft.com/office/drawing/2014/main" id="{4521E8F9-9148-A70E-670C-3F66BF7C8673}"/>
              </a:ext>
            </a:extLst>
          </p:cNvPr>
          <p:cNvSpPr/>
          <p:nvPr/>
        </p:nvSpPr>
        <p:spPr>
          <a:xfrm>
            <a:off x="5857333" y="3536831"/>
            <a:ext cx="3001993" cy="577970"/>
          </a:xfrm>
          <a:prstGeom prst="foldedCorner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Interface </a:t>
            </a:r>
            <a:r>
              <a:rPr lang="fr-FR" sz="1400" dirty="0" err="1">
                <a:solidFill>
                  <a:schemeClr val="tx1"/>
                </a:solidFill>
              </a:rPr>
              <a:t>adapters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2" name="Rectangle: Folded Corner 31">
            <a:extLst>
              <a:ext uri="{FF2B5EF4-FFF2-40B4-BE49-F238E27FC236}">
                <a16:creationId xmlns:a16="http://schemas.microsoft.com/office/drawing/2014/main" id="{391B05FC-349E-4DB3-FF94-2FAD053300F9}"/>
              </a:ext>
            </a:extLst>
          </p:cNvPr>
          <p:cNvSpPr/>
          <p:nvPr/>
        </p:nvSpPr>
        <p:spPr>
          <a:xfrm>
            <a:off x="5857332" y="4390846"/>
            <a:ext cx="3001993" cy="577970"/>
          </a:xfrm>
          <a:prstGeom prst="foldedCorne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Frameworks</a:t>
            </a:r>
            <a:r>
              <a:rPr lang="fr-FR" sz="1400" dirty="0">
                <a:solidFill>
                  <a:schemeClr val="tx1"/>
                </a:solidFill>
              </a:rPr>
              <a:t> &amp; drivers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C043BF8-A3F2-3CFB-FDA8-602323F87F3E}"/>
              </a:ext>
            </a:extLst>
          </p:cNvPr>
          <p:cNvCxnSpPr>
            <a:cxnSpLocks/>
            <a:stCxn id="29" idx="1"/>
            <a:endCxn id="4" idx="7"/>
          </p:cNvCxnSpPr>
          <p:nvPr/>
        </p:nvCxnSpPr>
        <p:spPr>
          <a:xfrm flipH="1">
            <a:off x="3092802" y="2117786"/>
            <a:ext cx="2764533" cy="1514047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FCBFA0E-6C01-BB6C-8F3C-3D1757213A1D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3706873" y="2971801"/>
            <a:ext cx="2150461" cy="709248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2BE207B-C377-795E-31A8-372CBF20E2C4}"/>
              </a:ext>
            </a:extLst>
          </p:cNvPr>
          <p:cNvCxnSpPr>
            <a:cxnSpLocks/>
            <a:stCxn id="31" idx="1"/>
            <a:endCxn id="7" idx="6"/>
          </p:cNvCxnSpPr>
          <p:nvPr/>
        </p:nvCxnSpPr>
        <p:spPr>
          <a:xfrm flipH="1">
            <a:off x="4317863" y="3825816"/>
            <a:ext cx="1539470" cy="181154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B484797-17E9-4411-63DE-B5CD6E8FF7F4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4811553" y="4679831"/>
            <a:ext cx="1045779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86974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4360F-EDF6-1F92-EC98-148279C64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Clean architecture </a:t>
            </a:r>
            <a:r>
              <a:rPr lang="fr-FR" dirty="0" err="1"/>
              <a:t>example</a:t>
            </a:r>
            <a:r>
              <a:rPr lang="fr-FR" dirty="0"/>
              <a:t> flow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D9D217B-85FA-41E8-E376-BEC388D048FC}"/>
              </a:ext>
            </a:extLst>
          </p:cNvPr>
          <p:cNvSpPr/>
          <p:nvPr/>
        </p:nvSpPr>
        <p:spPr>
          <a:xfrm>
            <a:off x="539495" y="1828801"/>
            <a:ext cx="4356338" cy="435633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FB1E90E-1DB7-8FAA-DD8B-A2CBE6D855CD}"/>
              </a:ext>
            </a:extLst>
          </p:cNvPr>
          <p:cNvSpPr/>
          <p:nvPr/>
        </p:nvSpPr>
        <p:spPr>
          <a:xfrm>
            <a:off x="1117465" y="2406771"/>
            <a:ext cx="3200398" cy="320039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821BA33-9D16-FEE2-B38C-AB2805F3706A}"/>
              </a:ext>
            </a:extLst>
          </p:cNvPr>
          <p:cNvSpPr/>
          <p:nvPr/>
        </p:nvSpPr>
        <p:spPr>
          <a:xfrm>
            <a:off x="1669555" y="2958861"/>
            <a:ext cx="2096218" cy="209621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D82594-F863-C52B-EBEE-E67EAFD6B5B8}"/>
              </a:ext>
            </a:extLst>
          </p:cNvPr>
          <p:cNvSpPr/>
          <p:nvPr/>
        </p:nvSpPr>
        <p:spPr>
          <a:xfrm>
            <a:off x="2187140" y="3476446"/>
            <a:ext cx="1061049" cy="106104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AE52B9-555A-A067-AF66-D83387F15DC8}"/>
              </a:ext>
            </a:extLst>
          </p:cNvPr>
          <p:cNvSpPr txBox="1"/>
          <p:nvPr/>
        </p:nvSpPr>
        <p:spPr>
          <a:xfrm>
            <a:off x="2274273" y="3822304"/>
            <a:ext cx="886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/>
              <a:t>entities</a:t>
            </a:r>
            <a:endParaRPr lang="fr-FR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58A0E4-FFA0-7095-5559-34B04733995F}"/>
              </a:ext>
            </a:extLst>
          </p:cNvPr>
          <p:cNvSpPr txBox="1"/>
          <p:nvPr/>
        </p:nvSpPr>
        <p:spPr>
          <a:xfrm>
            <a:off x="2156451" y="3107831"/>
            <a:ext cx="1122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Use cases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2222E6-41A4-CAF0-AE7C-89DFBDA8B907}"/>
              </a:ext>
            </a:extLst>
          </p:cNvPr>
          <p:cNvSpPr txBox="1"/>
          <p:nvPr/>
        </p:nvSpPr>
        <p:spPr>
          <a:xfrm>
            <a:off x="2112495" y="2529144"/>
            <a:ext cx="1206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/>
              <a:t>controllers</a:t>
            </a:r>
            <a:endParaRPr lang="fr-FR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A4EC90-059B-2F50-CC0E-BDC515EF580E}"/>
              </a:ext>
            </a:extLst>
          </p:cNvPr>
          <p:cNvSpPr txBox="1"/>
          <p:nvPr/>
        </p:nvSpPr>
        <p:spPr>
          <a:xfrm>
            <a:off x="2411007" y="1931178"/>
            <a:ext cx="585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web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228860-4359-DEE5-43D4-F2A269669E28}"/>
              </a:ext>
            </a:extLst>
          </p:cNvPr>
          <p:cNvSpPr txBox="1"/>
          <p:nvPr/>
        </p:nvSpPr>
        <p:spPr>
          <a:xfrm>
            <a:off x="2172959" y="5744208"/>
            <a:ext cx="1085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/>
              <a:t>Database</a:t>
            </a:r>
            <a:endParaRPr lang="fr-FR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63CF73-3829-90D5-AEFE-238F4A17912B}"/>
              </a:ext>
            </a:extLst>
          </p:cNvPr>
          <p:cNvSpPr txBox="1"/>
          <p:nvPr/>
        </p:nvSpPr>
        <p:spPr>
          <a:xfrm>
            <a:off x="2113704" y="5115314"/>
            <a:ext cx="1159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repository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1D31036-8085-E1BD-66D0-861953E4CACF}"/>
              </a:ext>
            </a:extLst>
          </p:cNvPr>
          <p:cNvCxnSpPr>
            <a:cxnSpLocks/>
          </p:cNvCxnSpPr>
          <p:nvPr/>
        </p:nvCxnSpPr>
        <p:spPr>
          <a:xfrm>
            <a:off x="474453" y="2958861"/>
            <a:ext cx="11352362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0A05ACD-0A57-9EE9-7000-14C191C0A534}"/>
              </a:ext>
            </a:extLst>
          </p:cNvPr>
          <p:cNvCxnSpPr>
            <a:cxnSpLocks/>
          </p:cNvCxnSpPr>
          <p:nvPr/>
        </p:nvCxnSpPr>
        <p:spPr>
          <a:xfrm>
            <a:off x="474453" y="5077933"/>
            <a:ext cx="11352362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A6EED68-FFEE-C367-4776-DC54B73DD063}"/>
              </a:ext>
            </a:extLst>
          </p:cNvPr>
          <p:cNvSpPr txBox="1"/>
          <p:nvPr/>
        </p:nvSpPr>
        <p:spPr>
          <a:xfrm>
            <a:off x="5170138" y="1879358"/>
            <a:ext cx="1454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dirty="0" err="1"/>
              <a:t>Presentation</a:t>
            </a:r>
            <a:endParaRPr lang="fr-FR" sz="1600" dirty="0"/>
          </a:p>
          <a:p>
            <a:pPr algn="r"/>
            <a:r>
              <a:rPr lang="fr-FR" sz="1600" dirty="0"/>
              <a:t>layer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84F752-8B72-E16B-3E3E-9F850601EF6A}"/>
              </a:ext>
            </a:extLst>
          </p:cNvPr>
          <p:cNvSpPr txBox="1"/>
          <p:nvPr/>
        </p:nvSpPr>
        <p:spPr>
          <a:xfrm>
            <a:off x="5685407" y="3726010"/>
            <a:ext cx="9396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dirty="0"/>
              <a:t>Domain</a:t>
            </a:r>
          </a:p>
          <a:p>
            <a:pPr algn="r"/>
            <a:r>
              <a:rPr lang="fr-FR" sz="1600" dirty="0"/>
              <a:t>layer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737A5B-2BFB-6035-0044-EE5C563FD77F}"/>
              </a:ext>
            </a:extLst>
          </p:cNvPr>
          <p:cNvSpPr txBox="1"/>
          <p:nvPr/>
        </p:nvSpPr>
        <p:spPr>
          <a:xfrm>
            <a:off x="5972344" y="5552694"/>
            <a:ext cx="6527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dirty="0"/>
              <a:t>Data</a:t>
            </a:r>
          </a:p>
          <a:p>
            <a:pPr algn="r"/>
            <a:r>
              <a:rPr lang="fr-FR" sz="1600" dirty="0"/>
              <a:t>layer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CA3599-E170-FC8C-4FA6-43FD34C9AB88}"/>
              </a:ext>
            </a:extLst>
          </p:cNvPr>
          <p:cNvSpPr/>
          <p:nvPr/>
        </p:nvSpPr>
        <p:spPr>
          <a:xfrm>
            <a:off x="7733922" y="1535472"/>
            <a:ext cx="1258455" cy="39681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view</a:t>
            </a:r>
            <a:endParaRPr lang="fr-FR" sz="1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442528C-632D-F572-24D8-FBC64EE3C64A}"/>
              </a:ext>
            </a:extLst>
          </p:cNvPr>
          <p:cNvSpPr/>
          <p:nvPr/>
        </p:nvSpPr>
        <p:spPr>
          <a:xfrm>
            <a:off x="7730270" y="2304753"/>
            <a:ext cx="1262107" cy="396815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presenter</a:t>
            </a:r>
            <a:endParaRPr lang="fr-FR" sz="14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73B787E-9447-FD49-E7D4-2EC8E426D0C6}"/>
              </a:ext>
            </a:extLst>
          </p:cNvPr>
          <p:cNvSpPr/>
          <p:nvPr/>
        </p:nvSpPr>
        <p:spPr>
          <a:xfrm>
            <a:off x="7730270" y="3819990"/>
            <a:ext cx="1262107" cy="396815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fr-FR" sz="1400" dirty="0"/>
              <a:t>Use case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87F252C-34A0-025C-3666-259288F5563A}"/>
              </a:ext>
            </a:extLst>
          </p:cNvPr>
          <p:cNvSpPr/>
          <p:nvPr/>
        </p:nvSpPr>
        <p:spPr>
          <a:xfrm>
            <a:off x="9767515" y="3819990"/>
            <a:ext cx="1262107" cy="396815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entity</a:t>
            </a:r>
            <a:endParaRPr lang="fr-FR" sz="1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D0DE2EC-F4A6-943D-5AE1-381D0284A248}"/>
              </a:ext>
            </a:extLst>
          </p:cNvPr>
          <p:cNvSpPr/>
          <p:nvPr/>
        </p:nvSpPr>
        <p:spPr>
          <a:xfrm>
            <a:off x="7737574" y="5340673"/>
            <a:ext cx="1258455" cy="396815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fr-FR" sz="1400" dirty="0"/>
              <a:t>repository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59F8AF5-186A-A2A1-3FAC-E1CD73AF276F}"/>
              </a:ext>
            </a:extLst>
          </p:cNvPr>
          <p:cNvSpPr/>
          <p:nvPr/>
        </p:nvSpPr>
        <p:spPr>
          <a:xfrm>
            <a:off x="9748251" y="5340672"/>
            <a:ext cx="1262107" cy="39681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database</a:t>
            </a:r>
            <a:endParaRPr lang="fr-FR" sz="14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8E57EB0-C2D7-CCE0-2A04-676A0306CFF3}"/>
              </a:ext>
            </a:extLst>
          </p:cNvPr>
          <p:cNvCxnSpPr>
            <a:cxnSpLocks/>
          </p:cNvCxnSpPr>
          <p:nvPr/>
        </p:nvCxnSpPr>
        <p:spPr>
          <a:xfrm flipV="1">
            <a:off x="8366802" y="4465829"/>
            <a:ext cx="0" cy="818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456B682-D535-9356-05FF-476FBF22C9B8}"/>
              </a:ext>
            </a:extLst>
          </p:cNvPr>
          <p:cNvCxnSpPr>
            <a:cxnSpLocks/>
          </p:cNvCxnSpPr>
          <p:nvPr/>
        </p:nvCxnSpPr>
        <p:spPr>
          <a:xfrm>
            <a:off x="8366802" y="2740623"/>
            <a:ext cx="0" cy="818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89CE7F2-BF0F-6FBF-7BED-DB5810B19D10}"/>
              </a:ext>
            </a:extLst>
          </p:cNvPr>
          <p:cNvCxnSpPr>
            <a:cxnSpLocks/>
          </p:cNvCxnSpPr>
          <p:nvPr/>
        </p:nvCxnSpPr>
        <p:spPr>
          <a:xfrm>
            <a:off x="8366802" y="1997390"/>
            <a:ext cx="0" cy="272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8D3449A-BAE8-E59A-7A8E-B40E99681E41}"/>
              </a:ext>
            </a:extLst>
          </p:cNvPr>
          <p:cNvCxnSpPr>
            <a:cxnSpLocks/>
          </p:cNvCxnSpPr>
          <p:nvPr/>
        </p:nvCxnSpPr>
        <p:spPr>
          <a:xfrm rot="16200000" flipH="1">
            <a:off x="9367467" y="3882214"/>
            <a:ext cx="0" cy="272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78213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9A589-0A18-8AAA-4518-0D9D5DDA9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Clean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36C46-601A-BDF0-B854-F8DD03137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Business </a:t>
            </a:r>
            <a:r>
              <a:rPr lang="fr-FR" dirty="0" err="1"/>
              <a:t>logic</a:t>
            </a:r>
            <a:r>
              <a:rPr lang="fr-FR" dirty="0"/>
              <a:t> code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endParaRPr lang="fr-FR" dirty="0"/>
          </a:p>
          <a:p>
            <a:pPr lvl="1"/>
            <a:r>
              <a:rPr lang="fr-FR" dirty="0" err="1"/>
              <a:t>independent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frameworks</a:t>
            </a:r>
            <a:endParaRPr lang="fr-FR" dirty="0"/>
          </a:p>
          <a:p>
            <a:pPr lvl="1"/>
            <a:r>
              <a:rPr lang="fr-FR" dirty="0"/>
              <a:t>Testable</a:t>
            </a:r>
          </a:p>
          <a:p>
            <a:pPr lvl="1"/>
            <a:r>
              <a:rPr lang="fr-FR" dirty="0"/>
              <a:t>Independent </a:t>
            </a:r>
            <a:r>
              <a:rPr lang="fr-FR" dirty="0" err="1"/>
              <a:t>from</a:t>
            </a:r>
            <a:r>
              <a:rPr lang="fr-FR" dirty="0"/>
              <a:t> user interface</a:t>
            </a:r>
          </a:p>
          <a:p>
            <a:pPr lvl="1"/>
            <a:r>
              <a:rPr lang="fr-FR" dirty="0"/>
              <a:t>Independent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database</a:t>
            </a:r>
            <a:endParaRPr lang="fr-FR" dirty="0"/>
          </a:p>
          <a:p>
            <a:pPr lvl="1"/>
            <a:r>
              <a:rPr lang="fr-FR" dirty="0"/>
              <a:t>Independent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external</a:t>
            </a:r>
            <a:r>
              <a:rPr lang="fr-FR" dirty="0"/>
              <a:t> services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370623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95DD8-4A15-BD14-E7FA-E68E8C18E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It’s</a:t>
            </a:r>
            <a:r>
              <a:rPr lang="fr-FR" dirty="0"/>
              <a:t> not all web…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388AB7-8E19-5D82-B30E-67D1C9380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 world of services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5B9CE-6A98-6FE6-EF11-E860CBE18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862" y="1343247"/>
            <a:ext cx="5159640" cy="494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1888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9316</TotalTime>
  <Words>4403</Words>
  <Application>Microsoft Macintosh PowerPoint</Application>
  <PresentationFormat>Grand écran</PresentationFormat>
  <Paragraphs>1129</Paragraphs>
  <Slides>109</Slides>
  <Notes>25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109</vt:i4>
      </vt:variant>
    </vt:vector>
  </HeadingPairs>
  <TitlesOfParts>
    <vt:vector size="116" baseType="lpstr">
      <vt:lpstr>Arial</vt:lpstr>
      <vt:lpstr>Calibri</vt:lpstr>
      <vt:lpstr>Consolas</vt:lpstr>
      <vt:lpstr>Menlo</vt:lpstr>
      <vt:lpstr>Monaco</vt:lpstr>
      <vt:lpstr>Open Sans</vt:lpstr>
      <vt:lpstr>Custom Design</vt:lpstr>
      <vt:lpstr>Software Craftsmanship</vt:lpstr>
      <vt:lpstr>About</vt:lpstr>
      <vt:lpstr>Software crisis, engineering &amp; crafts</vt:lpstr>
      <vt:lpstr>Developer ↮ Code </vt:lpstr>
      <vt:lpstr>Flatsharing</vt:lpstr>
      <vt:lpstr>Craftsmanship in a nutshell</vt:lpstr>
      <vt:lpstr>Craftsmanship in a nutshell</vt:lpstr>
      <vt:lpstr>Craftsmanship in a nutshell </vt:lpstr>
      <vt:lpstr>The multiverse of acronyms</vt:lpstr>
      <vt:lpstr>Well-crafted software</vt:lpstr>
      <vt:lpstr>Steadily adding value</vt:lpstr>
      <vt:lpstr>Community of professionals</vt:lpstr>
      <vt:lpstr>Productive partnerships</vt:lpstr>
      <vt:lpstr>Manifesto for Software Craftsmanship</vt:lpstr>
      <vt:lpstr>Developer eXperience </vt:lpstr>
      <vt:lpstr>Course focus</vt:lpstr>
      <vt:lpstr>Testing applications</vt:lpstr>
      <vt:lpstr>Manual testing</vt:lpstr>
      <vt:lpstr>Unit test is a « code » specification</vt:lpstr>
      <vt:lpstr>Assertion frameworks</vt:lpstr>
      <vt:lpstr>Code coverage</vt:lpstr>
      <vt:lpstr>Test doubles</vt:lpstr>
      <vt:lpstr>Testing private/internal organs</vt:lpstr>
      <vt:lpstr>TDD or not TDD</vt:lpstr>
      <vt:lpstr>TDD Test Driven Development</vt:lpstr>
      <vt:lpstr>TDD process</vt:lpstr>
      <vt:lpstr>Let’s code !</vt:lpstr>
      <vt:lpstr>Just in case </vt:lpstr>
      <vt:lpstr>London vs. Chicago</vt:lpstr>
      <vt:lpstr>100% code cover-mir-age</vt:lpstr>
      <vt:lpstr>ATDD Acceptance Test Driven Development</vt:lpstr>
      <vt:lpstr>Programmation collaborative</vt:lpstr>
      <vt:lpstr>Efficient Collaboration</vt:lpstr>
      <vt:lpstr>Pair programming</vt:lpstr>
      <vt:lpstr>How to ?</vt:lpstr>
      <vt:lpstr>Pair programming style – strong style</vt:lpstr>
      <vt:lpstr>Pair programming style – silent style</vt:lpstr>
      <vt:lpstr>Pair programming styles – ping pong</vt:lpstr>
      <vt:lpstr>Pair programming styles – evil twin</vt:lpstr>
      <vt:lpstr>Pair programming</vt:lpstr>
      <vt:lpstr>Mob programming</vt:lpstr>
      <vt:lpstr>code review</vt:lpstr>
      <vt:lpstr>Conventional commit</vt:lpstr>
      <vt:lpstr>Clean Code fundamentals</vt:lpstr>
      <vt:lpstr>Présentation PowerPoint</vt:lpstr>
      <vt:lpstr>Clean code</vt:lpstr>
      <vt:lpstr>Rule of thumb 👍</vt:lpstr>
      <vt:lpstr>Design rules</vt:lpstr>
      <vt:lpstr>polymorphism</vt:lpstr>
      <vt:lpstr>Law of Demeter</vt:lpstr>
      <vt:lpstr>Understandability</vt:lpstr>
      <vt:lpstr>Names rules</vt:lpstr>
      <vt:lpstr>Functions rule</vt:lpstr>
      <vt:lpstr>Comment rules</vt:lpstr>
      <vt:lpstr>Source code structure</vt:lpstr>
      <vt:lpstr>Objects and data structures</vt:lpstr>
      <vt:lpstr>Tests</vt:lpstr>
      <vt:lpstr>Code smells</vt:lpstr>
      <vt:lpstr>Error handling</vt:lpstr>
      <vt:lpstr>Technical debt</vt:lpstr>
      <vt:lpstr>Refactoring</vt:lpstr>
      <vt:lpstr>Refactoring</vt:lpstr>
      <vt:lpstr>Prerequesites</vt:lpstr>
      <vt:lpstr>Refactoring practices</vt:lpstr>
      <vt:lpstr>Rewritting conditionals</vt:lpstr>
      <vt:lpstr>Let’s code</vt:lpstr>
      <vt:lpstr>Patterns &amp; others</vt:lpstr>
      <vt:lpstr>The missing pieces</vt:lpstr>
      <vt:lpstr>OOP</vt:lpstr>
      <vt:lpstr>S.O.L.I.D</vt:lpstr>
      <vt:lpstr>S.O.L.I.D</vt:lpstr>
      <vt:lpstr>S.O.L.I.D</vt:lpstr>
      <vt:lpstr>S.O.L.I.D</vt:lpstr>
      <vt:lpstr>S.O.L.I.D</vt:lpstr>
      <vt:lpstr>S.O.L.I.D</vt:lpstr>
      <vt:lpstr>S.O.L.I.D</vt:lpstr>
      <vt:lpstr>S.O.L.I.D</vt:lpstr>
      <vt:lpstr>S.O.L.I.D</vt:lpstr>
      <vt:lpstr>Design patterns</vt:lpstr>
      <vt:lpstr>Patrons de création</vt:lpstr>
      <vt:lpstr>Builder + Director</vt:lpstr>
      <vt:lpstr>Patrons structurels</vt:lpstr>
      <vt:lpstr>Adapter</vt:lpstr>
      <vt:lpstr>Patrons comportementaux</vt:lpstr>
      <vt:lpstr>Chain of responsibility</vt:lpstr>
      <vt:lpstr>Example</vt:lpstr>
      <vt:lpstr>World of services</vt:lpstr>
      <vt:lpstr>Process communication</vt:lpstr>
      <vt:lpstr>Software Architecture</vt:lpstr>
      <vt:lpstr>API – Command and Query Responsibility Segregation</vt:lpstr>
      <vt:lpstr>API – Event sourcing</vt:lpstr>
      <vt:lpstr>Bootstrapping project</vt:lpstr>
      <vt:lpstr>BDD and layers of code</vt:lpstr>
      <vt:lpstr>BDD</vt:lpstr>
      <vt:lpstr>BDD – hexagonal architecture</vt:lpstr>
      <vt:lpstr>Clean architecture</vt:lpstr>
      <vt:lpstr>Clean architecture example flow</vt:lpstr>
      <vt:lpstr>Clean architecture</vt:lpstr>
      <vt:lpstr>It’s not all web…</vt:lpstr>
      <vt:lpstr>As a developer</vt:lpstr>
      <vt:lpstr>On-premise, IaaS, PaaS, SaaS</vt:lpstr>
      <vt:lpstr>Wrap-up</vt:lpstr>
      <vt:lpstr>Software Craftsmanship in a nutshell</vt:lpstr>
      <vt:lpstr>Software craftsmanship </vt:lpstr>
      <vt:lpstr>References</vt:lpstr>
      <vt:lpstr>Présentation PowerPoint</vt:lpstr>
      <vt:lpstr>Test # 1</vt:lpstr>
      <vt:lpstr>Test # 2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PowerPoint</dc:title>
  <dc:creator>H Cedric</dc:creator>
  <cp:keywords/>
  <cp:lastModifiedBy>Cédric HARTLAND</cp:lastModifiedBy>
  <cp:revision>69</cp:revision>
  <dcterms:created xsi:type="dcterms:W3CDTF">2022-11-12T13:34:30Z</dcterms:created>
  <dcterms:modified xsi:type="dcterms:W3CDTF">2023-11-16T07:07:31Z</dcterms:modified>
  <cp:version/>
</cp:coreProperties>
</file>